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2" r:id="rId2"/>
    <p:sldId id="281" r:id="rId3"/>
    <p:sldId id="278" r:id="rId4"/>
    <p:sldId id="279" r:id="rId5"/>
    <p:sldId id="280" r:id="rId6"/>
    <p:sldId id="266" r:id="rId7"/>
    <p:sldId id="273" r:id="rId8"/>
    <p:sldId id="274" r:id="rId9"/>
    <p:sldId id="275" r:id="rId10"/>
    <p:sldId id="282" r:id="rId11"/>
    <p:sldId id="271" r:id="rId12"/>
    <p:sldId id="269" r:id="rId13"/>
    <p:sldId id="283" r:id="rId14"/>
    <p:sldId id="270" r:id="rId15"/>
    <p:sldId id="277" r:id="rId16"/>
    <p:sldId id="268" r:id="rId17"/>
    <p:sldId id="267" r:id="rId18"/>
    <p:sldId id="276" r:id="rId19"/>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F0000"/>
    <a:srgbClr val="004F00"/>
    <a:srgbClr val="450000"/>
    <a:srgbClr val="004500"/>
    <a:srgbClr val="003C00"/>
    <a:srgbClr val="002100"/>
    <a:srgbClr val="395464"/>
    <a:srgbClr val="608CA5"/>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4" autoAdjust="0"/>
    <p:restoredTop sz="68974"/>
  </p:normalViewPr>
  <p:slideViewPr>
    <p:cSldViewPr snapToGrid="0" snapToObjects="1">
      <p:cViewPr varScale="1">
        <p:scale>
          <a:sx n="99" d="100"/>
          <a:sy n="99" d="100"/>
        </p:scale>
        <p:origin x="29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48AFF-1173-504B-AEB0-ED551DBBC9D0}" type="datetimeFigureOut">
              <a:rPr lang="it-IT" smtClean="0"/>
              <a:t>22/12/21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EDDCD-C472-6245-AAD0-4A6CDA7013A0}" type="slidenum">
              <a:rPr lang="it-IT" smtClean="0"/>
              <a:t>‹#›</a:t>
            </a:fld>
            <a:endParaRPr lang="it-IT"/>
          </a:p>
        </p:txBody>
      </p:sp>
    </p:spTree>
    <p:extLst>
      <p:ext uri="{BB962C8B-B14F-4D97-AF65-F5344CB8AC3E}">
        <p14:creationId xmlns:p14="http://schemas.microsoft.com/office/powerpoint/2010/main" val="2971950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B21EDDCD-C472-6245-AAD0-4A6CDA7013A0}" type="slidenum">
              <a:rPr lang="it-IT" smtClean="0"/>
              <a:t>1</a:t>
            </a:fld>
            <a:endParaRPr lang="it-IT"/>
          </a:p>
        </p:txBody>
      </p:sp>
    </p:spTree>
    <p:extLst>
      <p:ext uri="{BB962C8B-B14F-4D97-AF65-F5344CB8AC3E}">
        <p14:creationId xmlns:p14="http://schemas.microsoft.com/office/powerpoint/2010/main" val="372128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concepts I presented applied to the specific scenario of the Road Traffic Monitoring use case.</a:t>
            </a:r>
          </a:p>
          <a:p>
            <a:r>
              <a:rPr lang="en-US" dirty="0"/>
              <a:t>As said we have cameras that can be used to extract traffic information, and devices that for example can use the aggregations of </a:t>
            </a:r>
            <a:r>
              <a:rPr lang="en-US"/>
              <a:t>the information </a:t>
            </a:r>
            <a:r>
              <a:rPr lang="en-US" dirty="0"/>
              <a:t>to find the shortest path between two points.</a:t>
            </a:r>
          </a:p>
          <a:p>
            <a:r>
              <a:rPr lang="en-US" dirty="0"/>
              <a:t>&gt;&gt;&gt;</a:t>
            </a:r>
          </a:p>
          <a:p>
            <a:r>
              <a:rPr lang="en-US" dirty="0"/>
              <a:t>A first function can be implemented with the objective of processing the footage and extracting a value representing the traffic. With our API this data can be easily saved locally and propagated to upper levels.</a:t>
            </a:r>
          </a:p>
          <a:p>
            <a:r>
              <a:rPr lang="en-US" dirty="0"/>
              <a:t>&gt;&gt;&gt;</a:t>
            </a:r>
          </a:p>
          <a:p>
            <a:r>
              <a:rPr lang="en-US" dirty="0"/>
              <a:t>Then a second function can be implemented to answer requests of traffic information in a certain area. The function can be deployed on multiple levels, and it can read the local stateful support to get the information needed.</a:t>
            </a:r>
          </a:p>
          <a:p>
            <a:r>
              <a:rPr lang="en-US" dirty="0"/>
              <a:t>So the device has to contact the right level based on the aggregation needed. If the device wants to know the fastest path between two points in a city, it can contact the cloudlet positioned at the city level.</a:t>
            </a:r>
          </a:p>
        </p:txBody>
      </p:sp>
      <p:sp>
        <p:nvSpPr>
          <p:cNvPr id="4" name="Slide Number Placeholder 3"/>
          <p:cNvSpPr>
            <a:spLocks noGrp="1"/>
          </p:cNvSpPr>
          <p:nvPr>
            <p:ph type="sldNum" sz="quarter" idx="5"/>
          </p:nvPr>
        </p:nvSpPr>
        <p:spPr/>
        <p:txBody>
          <a:bodyPr/>
          <a:lstStyle/>
          <a:p>
            <a:fld id="{B21EDDCD-C472-6245-AAD0-4A6CDA7013A0}" type="slidenum">
              <a:rPr lang="it-IT" smtClean="0"/>
              <a:t>10</a:t>
            </a:fld>
            <a:endParaRPr lang="it-IT"/>
          </a:p>
        </p:txBody>
      </p:sp>
    </p:spTree>
    <p:extLst>
      <p:ext uri="{BB962C8B-B14F-4D97-AF65-F5344CB8AC3E}">
        <p14:creationId xmlns:p14="http://schemas.microsoft.com/office/powerpoint/2010/main" val="620868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For what concerns the actual implementation of our API we used the following architecture.</a:t>
            </a:r>
          </a:p>
          <a:p>
            <a:r>
              <a:rPr lang="en-US" sz="1200" kern="1200" noProof="0" dirty="0">
                <a:solidFill>
                  <a:schemeClr val="tx1"/>
                </a:solidFill>
                <a:effectLst/>
                <a:latin typeface="+mn-lt"/>
                <a:ea typeface="+mn-ea"/>
                <a:cs typeface="+mn-cs"/>
              </a:rPr>
              <a:t>&gt;&gt;&gt;</a:t>
            </a:r>
            <a:endParaRPr lang="en-US" noProof="0" dirty="0"/>
          </a:p>
          <a:p>
            <a:r>
              <a:rPr lang="en-US" noProof="0" dirty="0"/>
              <a:t>For each location in the hierarchy we have the same architecture, with a server running the required software. </a:t>
            </a:r>
            <a:r>
              <a:rPr lang="en-US" sz="1200" kern="1200" noProof="0" dirty="0">
                <a:solidFill>
                  <a:schemeClr val="tx1"/>
                </a:solidFill>
                <a:effectLst/>
                <a:latin typeface="+mn-lt"/>
                <a:ea typeface="+mn-ea"/>
                <a:cs typeface="+mn-cs"/>
              </a:rPr>
              <a:t>&gt;&gt;&gt;</a:t>
            </a:r>
            <a:r>
              <a:rPr lang="en-US" noProof="0" dirty="0"/>
              <a:t> For the prototype we used a container-orchestration system called Kubernetes to manage the various containers, </a:t>
            </a:r>
            <a:r>
              <a:rPr lang="en-US" sz="1200" kern="1200" noProof="0" dirty="0">
                <a:solidFill>
                  <a:schemeClr val="tx1"/>
                </a:solidFill>
                <a:effectLst/>
                <a:latin typeface="+mn-lt"/>
                <a:ea typeface="+mn-ea"/>
                <a:cs typeface="+mn-cs"/>
              </a:rPr>
              <a:t>&gt;&gt;&gt;</a:t>
            </a:r>
            <a:r>
              <a:rPr lang="en-US" noProof="0" dirty="0"/>
              <a:t> and in these containers we run two systems: a key-value database called Redis, and a serverless architecture framework called </a:t>
            </a:r>
            <a:r>
              <a:rPr lang="en-US" noProof="0" dirty="0" err="1"/>
              <a:t>OpenFaas</a:t>
            </a:r>
            <a:r>
              <a:rPr lang="en-US" noProof="0" dirty="0"/>
              <a:t>.</a:t>
            </a:r>
          </a:p>
          <a:p>
            <a:r>
              <a:rPr lang="en-US" noProof="0" dirty="0"/>
              <a:t>The key-value database provides stateful support for the functions, that instead are run and managed by </a:t>
            </a:r>
            <a:r>
              <a:rPr lang="en-US" noProof="0" dirty="0" err="1"/>
              <a:t>OpenFaas</a:t>
            </a:r>
            <a:r>
              <a:rPr lang="en-US" noProof="0" dirty="0"/>
              <a:t>. </a:t>
            </a:r>
          </a:p>
          <a:p>
            <a:endParaRPr lang="en-US" noProof="0" dirty="0"/>
          </a:p>
          <a:p>
            <a:r>
              <a:rPr lang="en-US" sz="1200" kern="1200" noProof="0" dirty="0">
                <a:solidFill>
                  <a:schemeClr val="tx1"/>
                </a:solidFill>
                <a:effectLst/>
                <a:latin typeface="+mn-lt"/>
                <a:ea typeface="+mn-ea"/>
                <a:cs typeface="+mn-cs"/>
              </a:rPr>
              <a:t>&gt;&gt;&gt;</a:t>
            </a:r>
            <a:r>
              <a:rPr lang="en-US" noProof="0" dirty="0"/>
              <a:t> Then the developer can easily make a deployment to the hundreds edge servers in the network with the Command Line Interface that we developed. For each one of these servers </a:t>
            </a:r>
            <a:r>
              <a:rPr lang="en-US" noProof="0" dirty="0" err="1"/>
              <a:t>OpenFaas</a:t>
            </a:r>
            <a:r>
              <a:rPr lang="en-US" noProof="0" dirty="0"/>
              <a:t> is invoked with a request of deployment.</a:t>
            </a:r>
          </a:p>
          <a:p>
            <a:endParaRPr lang="en-US" noProof="0" dirty="0"/>
          </a:p>
          <a:p>
            <a:r>
              <a:rPr lang="en-US" sz="1200" kern="1200" noProof="0" dirty="0">
                <a:solidFill>
                  <a:schemeClr val="tx1"/>
                </a:solidFill>
                <a:effectLst/>
                <a:latin typeface="+mn-lt"/>
                <a:ea typeface="+mn-ea"/>
                <a:cs typeface="+mn-cs"/>
              </a:rPr>
              <a:t>&gt;&gt;&gt;</a:t>
            </a:r>
            <a:r>
              <a:rPr lang="en-US" noProof="0" dirty="0"/>
              <a:t> Smart devices can invoke with an HTTP trigger the functions that are running on top of </a:t>
            </a:r>
            <a:r>
              <a:rPr lang="en-US" noProof="0" dirty="0" err="1"/>
              <a:t>OpenFaas</a:t>
            </a:r>
            <a:r>
              <a:rPr lang="en-US" noProof="0" dirty="0"/>
              <a:t> &gt;&gt;&gt; and these function can store and read data on the local level or forward data to upper levels in the hierarchy.</a:t>
            </a:r>
          </a:p>
          <a:p>
            <a:endParaRPr lang="en-US" noProof="0" dirty="0"/>
          </a:p>
        </p:txBody>
      </p:sp>
      <p:sp>
        <p:nvSpPr>
          <p:cNvPr id="4" name="Segnaposto numero diapositiva 3"/>
          <p:cNvSpPr>
            <a:spLocks noGrp="1"/>
          </p:cNvSpPr>
          <p:nvPr>
            <p:ph type="sldNum" sz="quarter" idx="5"/>
          </p:nvPr>
        </p:nvSpPr>
        <p:spPr/>
        <p:txBody>
          <a:bodyPr/>
          <a:lstStyle/>
          <a:p>
            <a:fld id="{B21EDDCD-C472-6245-AAD0-4A6CDA7013A0}" type="slidenum">
              <a:rPr lang="it-IT" smtClean="0"/>
              <a:t>11</a:t>
            </a:fld>
            <a:endParaRPr lang="it-IT"/>
          </a:p>
        </p:txBody>
      </p:sp>
    </p:spTree>
    <p:extLst>
      <p:ext uri="{BB962C8B-B14F-4D97-AF65-F5344CB8AC3E}">
        <p14:creationId xmlns:p14="http://schemas.microsoft.com/office/powerpoint/2010/main" val="1374162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b="0" i="0" kern="1200" dirty="0">
                <a:solidFill>
                  <a:schemeClr val="tx1"/>
                </a:solidFill>
                <a:effectLst/>
                <a:latin typeface="+mn-lt"/>
                <a:ea typeface="+mn-ea"/>
                <a:cs typeface="+mn-cs"/>
              </a:rPr>
              <a:t>We performed a first assessment on the working prototype running on an emulation of a small edge network composed of multiple Virtual Machines.</a:t>
            </a:r>
          </a:p>
          <a:p>
            <a:r>
              <a:rPr lang="en-GB" sz="1200" b="0" i="0" kern="1200" dirty="0">
                <a:solidFill>
                  <a:schemeClr val="tx1"/>
                </a:solidFill>
                <a:effectLst/>
                <a:latin typeface="+mn-lt"/>
                <a:ea typeface="+mn-ea"/>
                <a:cs typeface="+mn-cs"/>
              </a:rPr>
              <a:t>It was not possible to emulate a real edge network with hundreds of nodes due to the amount of resources needed.</a:t>
            </a:r>
          </a:p>
          <a:p>
            <a:r>
              <a:rPr lang="en-GB" sz="1200" b="0" i="0" kern="1200" dirty="0">
                <a:solidFill>
                  <a:schemeClr val="tx1"/>
                </a:solidFill>
                <a:effectLst/>
                <a:latin typeface="+mn-lt"/>
                <a:ea typeface="+mn-ea"/>
                <a:cs typeface="+mn-cs"/>
              </a:rPr>
              <a:t>But even with a small network we were able to test some of the attributes of our prototype.</a:t>
            </a:r>
          </a:p>
          <a:p>
            <a:r>
              <a:rPr lang="en-GB" sz="1200" b="0" i="0" kern="1200" dirty="0">
                <a:solidFill>
                  <a:schemeClr val="tx1"/>
                </a:solidFill>
                <a:effectLst/>
                <a:latin typeface="+mn-lt"/>
                <a:ea typeface="+mn-ea"/>
                <a:cs typeface="+mn-cs"/>
              </a:rPr>
              <a:t>By executing thousands of sequential calls to a single location we were able to test how the prototype scales up or scales down based on the load.</a:t>
            </a:r>
          </a:p>
          <a:p>
            <a:r>
              <a:rPr lang="en-GB" sz="1200" b="0" i="0" kern="1200" dirty="0">
                <a:solidFill>
                  <a:schemeClr val="tx1"/>
                </a:solidFill>
                <a:effectLst/>
                <a:latin typeface="+mn-lt"/>
                <a:ea typeface="+mn-ea"/>
                <a:cs typeface="+mn-cs"/>
              </a:rPr>
              <a:t>And also we implemented some of the use cases easily like the one of traffic monitoring that we saw or the one of trending items in a region for a mobile app.</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Instead a negative impact on the prototype is the common problem of the Function-as-a-Service paradigm where a cold start time is needed to load the function for the first time.</a:t>
            </a:r>
          </a:p>
        </p:txBody>
      </p:sp>
      <p:sp>
        <p:nvSpPr>
          <p:cNvPr id="4" name="Segnaposto numero diapositiva 3"/>
          <p:cNvSpPr>
            <a:spLocks noGrp="1"/>
          </p:cNvSpPr>
          <p:nvPr>
            <p:ph type="sldNum" sz="quarter" idx="5"/>
          </p:nvPr>
        </p:nvSpPr>
        <p:spPr/>
        <p:txBody>
          <a:bodyPr/>
          <a:lstStyle/>
          <a:p>
            <a:fld id="{B21EDDCD-C472-6245-AAD0-4A6CDA7013A0}" type="slidenum">
              <a:rPr lang="it-IT" smtClean="0"/>
              <a:t>12</a:t>
            </a:fld>
            <a:endParaRPr lang="it-IT"/>
          </a:p>
        </p:txBody>
      </p:sp>
    </p:spTree>
    <p:extLst>
      <p:ext uri="{BB962C8B-B14F-4D97-AF65-F5344CB8AC3E}">
        <p14:creationId xmlns:p14="http://schemas.microsoft.com/office/powerpoint/2010/main" val="264778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I’ll present some results of the discrete-event simulation that we implemented.</a:t>
            </a:r>
          </a:p>
          <a:p>
            <a:r>
              <a:rPr lang="en-US" noProof="0" dirty="0"/>
              <a:t>We used this simulation to understand how the solution can perform in a real edge network composed of thousand of devices </a:t>
            </a:r>
            <a:r>
              <a:rPr lang="en-US" dirty="0"/>
              <a:t>that interact with </a:t>
            </a:r>
            <a:r>
              <a:rPr lang="en-US" noProof="0" dirty="0"/>
              <a:t>hundreds of geo-distributed nodes.</a:t>
            </a:r>
          </a:p>
          <a:p>
            <a:r>
              <a:rPr lang="en-US" noProof="0" dirty="0"/>
              <a:t>We of course considered the processing power of an edge server to be lower than what is available in a cloud data center. And we computed the transmission time as being predominantly affected by the travel distance</a:t>
            </a:r>
            <a:endParaRPr lang="en-US" dirty="0"/>
          </a:p>
        </p:txBody>
      </p:sp>
      <p:sp>
        <p:nvSpPr>
          <p:cNvPr id="4" name="Slide Number Placeholder 3"/>
          <p:cNvSpPr>
            <a:spLocks noGrp="1"/>
          </p:cNvSpPr>
          <p:nvPr>
            <p:ph type="sldNum" sz="quarter" idx="5"/>
          </p:nvPr>
        </p:nvSpPr>
        <p:spPr/>
        <p:txBody>
          <a:bodyPr/>
          <a:lstStyle/>
          <a:p>
            <a:fld id="{B21EDDCD-C472-6245-AAD0-4A6CDA7013A0}" type="slidenum">
              <a:rPr lang="it-IT" smtClean="0"/>
              <a:t>13</a:t>
            </a:fld>
            <a:endParaRPr lang="it-IT"/>
          </a:p>
        </p:txBody>
      </p:sp>
    </p:spTree>
    <p:extLst>
      <p:ext uri="{BB962C8B-B14F-4D97-AF65-F5344CB8AC3E}">
        <p14:creationId xmlns:p14="http://schemas.microsoft.com/office/powerpoint/2010/main" val="2268710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We found that by using our framework we get immense benefits in terms of reduced traffic in the network compared to a cloud solution, even when using in our framework an aggregation at a very high level like a continent aggregation.</a:t>
            </a:r>
          </a:p>
          <a:p>
            <a:r>
              <a:rPr lang="en-US" noProof="0" dirty="0"/>
              <a:t>We can understand why this happens with an example, in the road traffic monitoring use case we send the footage to the nearest edge server when using the framework, instead when using a cloud solution this footage is sent to the central data-center consuming a lot of bandwidth in the travel.</a:t>
            </a:r>
          </a:p>
        </p:txBody>
      </p:sp>
      <p:sp>
        <p:nvSpPr>
          <p:cNvPr id="4" name="Segnaposto numero diapositiva 3"/>
          <p:cNvSpPr>
            <a:spLocks noGrp="1"/>
          </p:cNvSpPr>
          <p:nvPr>
            <p:ph type="sldNum" sz="quarter" idx="5"/>
          </p:nvPr>
        </p:nvSpPr>
        <p:spPr/>
        <p:txBody>
          <a:bodyPr/>
          <a:lstStyle/>
          <a:p>
            <a:fld id="{B21EDDCD-C472-6245-AAD0-4A6CDA7013A0}" type="slidenum">
              <a:rPr lang="it-IT" smtClean="0"/>
              <a:t>14</a:t>
            </a:fld>
            <a:endParaRPr lang="it-IT"/>
          </a:p>
        </p:txBody>
      </p:sp>
    </p:spTree>
    <p:extLst>
      <p:ext uri="{BB962C8B-B14F-4D97-AF65-F5344CB8AC3E}">
        <p14:creationId xmlns:p14="http://schemas.microsoft.com/office/powerpoint/2010/main" val="4120631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The solution also allows faster reads when the data aggregation needed is not central since the request is answered from a server closer to the client.</a:t>
            </a:r>
          </a:p>
          <a:p>
            <a:r>
              <a:rPr lang="en-US" noProof="0" dirty="0"/>
              <a:t>As can be seen in this Figure where we show how requesting data to lower levels of the hierarchy results in an improved latency.</a:t>
            </a:r>
          </a:p>
        </p:txBody>
      </p:sp>
      <p:sp>
        <p:nvSpPr>
          <p:cNvPr id="4" name="Segnaposto numero diapositiva 3"/>
          <p:cNvSpPr>
            <a:spLocks noGrp="1"/>
          </p:cNvSpPr>
          <p:nvPr>
            <p:ph type="sldNum" sz="quarter" idx="5"/>
          </p:nvPr>
        </p:nvSpPr>
        <p:spPr/>
        <p:txBody>
          <a:bodyPr/>
          <a:lstStyle/>
          <a:p>
            <a:fld id="{B21EDDCD-C472-6245-AAD0-4A6CDA7013A0}" type="slidenum">
              <a:rPr lang="it-IT" smtClean="0"/>
              <a:t>15</a:t>
            </a:fld>
            <a:endParaRPr lang="it-IT"/>
          </a:p>
        </p:txBody>
      </p:sp>
    </p:spTree>
    <p:extLst>
      <p:ext uri="{BB962C8B-B14F-4D97-AF65-F5344CB8AC3E}">
        <p14:creationId xmlns:p14="http://schemas.microsoft.com/office/powerpoint/2010/main" val="2417831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Some use cases still can’t be fulfilled by our solution because it does not offer session consistency, meaning that this solution is impractical in dynamic contexts where a session needs to be preserved even when the clients change its geographical location.</a:t>
            </a:r>
          </a:p>
          <a:p>
            <a:r>
              <a:rPr lang="en-US" noProof="0" dirty="0"/>
              <a:t>Therefore a possible improvement and a possible research direction could be session consistency in the context of stateful serverless computing on the edge.</a:t>
            </a:r>
          </a:p>
          <a:p>
            <a:endParaRPr lang="en-US" noProof="0" dirty="0"/>
          </a:p>
          <a:p>
            <a:r>
              <a:rPr lang="en-US" noProof="0" dirty="0"/>
              <a:t>&gt;&gt;&gt;Another problem with our solution that we noticed during our simulations is the possibility for edge locations to be overwhelmed due to random spikes in requests targeting a specific location: this is because our solution does not support the offload of the computation from an overloaded node. </a:t>
            </a:r>
          </a:p>
          <a:p>
            <a:endParaRPr lang="en-US" noProof="0" dirty="0"/>
          </a:p>
          <a:p>
            <a:r>
              <a:rPr lang="en-US" noProof="0" dirty="0"/>
              <a:t>&gt;&gt;&gt;And finally in the context of serverless computing a common problem is the phenomenon of cold-start, which as we saw impacts processing latency. There exist solutions that mitigated the problem reaching milliseconds cold-start latencies, but unfortunately these solutions are currently proprietary.</a:t>
            </a:r>
          </a:p>
        </p:txBody>
      </p:sp>
      <p:sp>
        <p:nvSpPr>
          <p:cNvPr id="4" name="Segnaposto numero diapositiva 3"/>
          <p:cNvSpPr>
            <a:spLocks noGrp="1"/>
          </p:cNvSpPr>
          <p:nvPr>
            <p:ph type="sldNum" sz="quarter" idx="5"/>
          </p:nvPr>
        </p:nvSpPr>
        <p:spPr/>
        <p:txBody>
          <a:bodyPr/>
          <a:lstStyle/>
          <a:p>
            <a:fld id="{B21EDDCD-C472-6245-AAD0-4A6CDA7013A0}" type="slidenum">
              <a:rPr lang="it-IT" smtClean="0"/>
              <a:t>16</a:t>
            </a:fld>
            <a:endParaRPr lang="it-IT"/>
          </a:p>
        </p:txBody>
      </p:sp>
    </p:spTree>
    <p:extLst>
      <p:ext uri="{BB962C8B-B14F-4D97-AF65-F5344CB8AC3E}">
        <p14:creationId xmlns:p14="http://schemas.microsoft.com/office/powerpoint/2010/main" val="268114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So to summarize, after analyzing the state of the art in the literature, we collected and organized the use cases. With the use cases at hand we studied the current frameworks provided by the industry and we noticed that some of the use cases were left out and couldn't be fulfilled by the available frameworks.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we proposed a new solution which supports the characteristics of the use cases left out. We designed and then implemented a prototype for this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And finally we evaluated our solution by using both the implementation and a discrete-event simulator, the results of the evaluation confirmed the power and effectiveness of the proposed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noProof="0" dirty="0"/>
          </a:p>
        </p:txBody>
      </p:sp>
      <p:sp>
        <p:nvSpPr>
          <p:cNvPr id="4" name="Segnaposto numero diapositiva 3"/>
          <p:cNvSpPr>
            <a:spLocks noGrp="1"/>
          </p:cNvSpPr>
          <p:nvPr>
            <p:ph type="sldNum" sz="quarter" idx="5"/>
          </p:nvPr>
        </p:nvSpPr>
        <p:spPr/>
        <p:txBody>
          <a:bodyPr/>
          <a:lstStyle/>
          <a:p>
            <a:fld id="{B21EDDCD-C472-6245-AAD0-4A6CDA7013A0}" type="slidenum">
              <a:rPr lang="it-IT" smtClean="0"/>
              <a:t>17</a:t>
            </a:fld>
            <a:endParaRPr lang="it-IT"/>
          </a:p>
        </p:txBody>
      </p:sp>
    </p:spTree>
    <p:extLst>
      <p:ext uri="{BB962C8B-B14F-4D97-AF65-F5344CB8AC3E}">
        <p14:creationId xmlns:p14="http://schemas.microsoft.com/office/powerpoint/2010/main" val="3763767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1EDDCD-C472-6245-AAD0-4A6CDA7013A0}" type="slidenum">
              <a:rPr lang="it-IT" smtClean="0"/>
              <a:t>18</a:t>
            </a:fld>
            <a:endParaRPr lang="it-IT"/>
          </a:p>
        </p:txBody>
      </p:sp>
    </p:spTree>
    <p:extLst>
      <p:ext uri="{BB962C8B-B14F-4D97-AF65-F5344CB8AC3E}">
        <p14:creationId xmlns:p14="http://schemas.microsoft.com/office/powerpoint/2010/main" val="15868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Edge Computing is a paradigm in which nodes are placed at the Internet’s edge near mobile devices or IoT sensors. So "edge" can be any computing resource placed between data sources and cloud data centers.</a:t>
            </a:r>
          </a:p>
          <a:p>
            <a:endParaRPr lang="en-US" noProof="0" dirty="0"/>
          </a:p>
          <a:p>
            <a:r>
              <a:rPr lang="en-US" noProof="0" dirty="0"/>
              <a:t>This paradigm can address many concerns…</a:t>
            </a:r>
          </a:p>
          <a:p>
            <a:r>
              <a:rPr lang="en-US" noProof="0" dirty="0"/>
              <a:t>* An improved latency can be provided thanks to the proximity between the edge server and the client.</a:t>
            </a:r>
          </a:p>
          <a:p>
            <a:r>
              <a:rPr lang="en-US" noProof="0" dirty="0"/>
              <a:t>* Mobile devices' battery life can be saved by offloading the computation to the nearest edge server, instead of computing it locally. </a:t>
            </a:r>
          </a:p>
          <a:p>
            <a:r>
              <a:rPr lang="en-US" noProof="0" dirty="0"/>
              <a:t>* And also bandwidth costs can be saved thanks to reduced usage of the network and by allowing to run compression techniques directly at the edge near the client.</a:t>
            </a:r>
          </a:p>
        </p:txBody>
      </p:sp>
      <p:sp>
        <p:nvSpPr>
          <p:cNvPr id="4" name="Segnaposto numero diapositiva 3"/>
          <p:cNvSpPr>
            <a:spLocks noGrp="1"/>
          </p:cNvSpPr>
          <p:nvPr>
            <p:ph type="sldNum" sz="quarter" idx="5"/>
          </p:nvPr>
        </p:nvSpPr>
        <p:spPr/>
        <p:txBody>
          <a:bodyPr/>
          <a:lstStyle/>
          <a:p>
            <a:fld id="{B21EDDCD-C472-6245-AAD0-4A6CDA7013A0}" type="slidenum">
              <a:rPr lang="it-IT" smtClean="0"/>
              <a:t>2</a:t>
            </a:fld>
            <a:endParaRPr lang="it-IT"/>
          </a:p>
        </p:txBody>
      </p:sp>
    </p:spTree>
    <p:extLst>
      <p:ext uri="{BB962C8B-B14F-4D97-AF65-F5344CB8AC3E}">
        <p14:creationId xmlns:p14="http://schemas.microsoft.com/office/powerpoint/2010/main" val="519597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the subject of data processing on the edge, we found a gap in both the industry and in the literature.</a:t>
            </a:r>
          </a:p>
          <a:p>
            <a:pPr marL="0" indent="0">
              <a:buFontTx/>
              <a:buNone/>
            </a:pPr>
            <a:r>
              <a:rPr lang="en-US" dirty="0"/>
              <a:t>The main frameworks of the industry that can perform data processing on the edge can only support use cases of caching, forwarding or with frequent-reads. They do not provide support for use cases with high write throughput.</a:t>
            </a:r>
          </a:p>
          <a:p>
            <a:pPr marL="0" indent="0">
              <a:buFontTx/>
              <a:buNone/>
            </a:pPr>
            <a:endParaRPr lang="en-US" dirty="0"/>
          </a:p>
          <a:p>
            <a:pPr marL="0" indent="0">
              <a:buFontTx/>
              <a:buNone/>
            </a:pPr>
            <a:r>
              <a:rPr lang="en-US" dirty="0"/>
              <a:t>In the literature this absence is often covered with the concept of stream processing, where long-running operators are placed in the network and data is bound to be flowing through these operators.</a:t>
            </a:r>
          </a:p>
          <a:p>
            <a:pPr marL="0" indent="0">
              <a:buFontTx/>
              <a:buNone/>
            </a:pPr>
            <a:r>
              <a:rPr lang="en-US" dirty="0"/>
              <a:t>But using long-running operators in a geo-distributed network composed of hundreds of nodes is often problematic and inefficient. In fact, all the available frameworks use the Functions as a service paradigm, since it allows to reach high efficiency and since functions do not consume resources if not used and they can be easily deployed on hundreds of distributed locations.</a:t>
            </a:r>
          </a:p>
          <a:p>
            <a:pPr marL="0" indent="0">
              <a:buFontTx/>
              <a:buNone/>
            </a:pPr>
            <a:endParaRPr lang="en-US" dirty="0"/>
          </a:p>
          <a:p>
            <a:pPr marL="0" indent="0">
              <a:buFontTx/>
              <a:buNone/>
            </a:pPr>
            <a:r>
              <a:rPr lang="en-US" dirty="0"/>
              <a:t>Instead the topic of serverless platform is now becoming more relevant in the literature. And it is, in fact, on this topic that our work stands, since our solution wants to expand the current offering of edge serverless frameworks.</a:t>
            </a:r>
          </a:p>
        </p:txBody>
      </p:sp>
      <p:sp>
        <p:nvSpPr>
          <p:cNvPr id="4" name="Slide Number Placeholder 3"/>
          <p:cNvSpPr>
            <a:spLocks noGrp="1"/>
          </p:cNvSpPr>
          <p:nvPr>
            <p:ph type="sldNum" sz="quarter" idx="5"/>
          </p:nvPr>
        </p:nvSpPr>
        <p:spPr/>
        <p:txBody>
          <a:bodyPr/>
          <a:lstStyle/>
          <a:p>
            <a:fld id="{B21EDDCD-C472-6245-AAD0-4A6CDA7013A0}" type="slidenum">
              <a:rPr lang="it-IT" smtClean="0"/>
              <a:t>3</a:t>
            </a:fld>
            <a:endParaRPr lang="it-IT"/>
          </a:p>
        </p:txBody>
      </p:sp>
    </p:spTree>
    <p:extLst>
      <p:ext uri="{BB962C8B-B14F-4D97-AF65-F5344CB8AC3E}">
        <p14:creationId xmlns:p14="http://schemas.microsoft.com/office/powerpoint/2010/main" val="1876055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 use case that is not covered by the available framework can be the following in which we have thousands of video cameras recording multiple road sections.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analyze the footage of the camera to understand how much traffic that section of the road has and then devices can request the traffic information of certain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&gt;&gt;&gt; With a more general view this is valid for any use case where producers are creating geo-localized data that may need some processing, and consumers request geo-localized aggregations.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another example we can think of a geo-localized trending section of an application, where it is displayed the trending items in a certain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noProof="0" dirty="0">
                <a:solidFill>
                  <a:schemeClr val="tx1"/>
                </a:solidFill>
                <a:effectLst/>
                <a:latin typeface="+mn-lt"/>
                <a:ea typeface="+mn-ea"/>
                <a:cs typeface="+mn-cs"/>
              </a:rPr>
              <a:t>In these use cases there is an absence of the need for a fully global view. In fact, if a global view is needed, of course a core-centric approach would be preferred since with all the information in one point it becomes easier to create an aggregate result.</a:t>
            </a:r>
          </a:p>
          <a:p>
            <a:endParaRPr lang="en-US" dirty="0"/>
          </a:p>
        </p:txBody>
      </p:sp>
      <p:sp>
        <p:nvSpPr>
          <p:cNvPr id="4" name="Slide Number Placeholder 3"/>
          <p:cNvSpPr>
            <a:spLocks noGrp="1"/>
          </p:cNvSpPr>
          <p:nvPr>
            <p:ph type="sldNum" sz="quarter" idx="5"/>
          </p:nvPr>
        </p:nvSpPr>
        <p:spPr/>
        <p:txBody>
          <a:bodyPr/>
          <a:lstStyle/>
          <a:p>
            <a:fld id="{B21EDDCD-C472-6245-AAD0-4A6CDA7013A0}" type="slidenum">
              <a:rPr lang="it-IT" smtClean="0"/>
              <a:t>4</a:t>
            </a:fld>
            <a:endParaRPr lang="it-IT"/>
          </a:p>
        </p:txBody>
      </p:sp>
    </p:spTree>
    <p:extLst>
      <p:ext uri="{BB962C8B-B14F-4D97-AF65-F5344CB8AC3E}">
        <p14:creationId xmlns:p14="http://schemas.microsoft.com/office/powerpoint/2010/main" val="36117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noProof="0" dirty="0">
                <a:solidFill>
                  <a:schemeClr val="tx1"/>
                </a:solidFill>
                <a:effectLst/>
                <a:latin typeface="+mn-lt"/>
                <a:ea typeface="+mn-ea"/>
                <a:cs typeface="+mn-cs"/>
              </a:rPr>
              <a:t>So the novel contributions that we bring are the following:</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&gt;&gt;&gt; We identified and classified use cases in the literature and used them to understand the requirements that needs to be fulfilled;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&gt;&gt;&gt; Then we studied the current solutions provided by the industry and saw that the use cases collected cannot be fulfilled by these frameworks.</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&gt;&gt;&gt; So we found room for a new solution that can focus on specific characteristics of the use cases collected.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&gt;&gt;&gt; We designed and then implemented the solution and used the implementation as a first evaluation method.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&gt;&gt;&gt; But since emulating an edge network requires a huge amount of resources we developed also a discrete-event simulation to better evaluate our platform in a more realistic scenario.</a:t>
            </a:r>
          </a:p>
          <a:p>
            <a:endParaRPr lang="en-US" dirty="0"/>
          </a:p>
        </p:txBody>
      </p:sp>
      <p:sp>
        <p:nvSpPr>
          <p:cNvPr id="4" name="Segnaposto numero diapositiva 3"/>
          <p:cNvSpPr>
            <a:spLocks noGrp="1"/>
          </p:cNvSpPr>
          <p:nvPr>
            <p:ph type="sldNum" sz="quarter" idx="5"/>
          </p:nvPr>
        </p:nvSpPr>
        <p:spPr/>
        <p:txBody>
          <a:bodyPr/>
          <a:lstStyle/>
          <a:p>
            <a:fld id="{B21EDDCD-C472-6245-AAD0-4A6CDA7013A0}" type="slidenum">
              <a:rPr lang="it-IT" smtClean="0"/>
              <a:t>5</a:t>
            </a:fld>
            <a:endParaRPr lang="it-IT"/>
          </a:p>
        </p:txBody>
      </p:sp>
    </p:spTree>
    <p:extLst>
      <p:ext uri="{BB962C8B-B14F-4D97-AF65-F5344CB8AC3E}">
        <p14:creationId xmlns:p14="http://schemas.microsoft.com/office/powerpoint/2010/main" val="172769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737559" y="4400550"/>
            <a:ext cx="5486400" cy="3600450"/>
          </a:xfrm>
        </p:spPr>
        <p:txBody>
          <a:bodyPr/>
          <a:lstStyle/>
          <a:p>
            <a:r>
              <a:rPr lang="en-US" dirty="0"/>
              <a:t>The high-level concepts of our solution consist in splitting the infrastructure in hierarchical levels and allowing the developers to specify on which levels the clients save and access the data.</a:t>
            </a:r>
          </a:p>
          <a:p>
            <a:r>
              <a:rPr lang="en-US" dirty="0"/>
              <a:t>The goal is to perform the processing as close as possible to the client and then aggregate the result geographically.</a:t>
            </a:r>
          </a:p>
          <a:p>
            <a:endParaRPr lang="en-US" dirty="0"/>
          </a:p>
          <a:p>
            <a:r>
              <a:rPr lang="en-US" dirty="0"/>
              <a:t>&gt;&gt;&gt; So, first our API allows to specify the hierarchy of the infrastructure. In serverless setups this should be done by the web infrastructure companies.</a:t>
            </a:r>
          </a:p>
          <a:p>
            <a:r>
              <a:rPr lang="en-US" dirty="0"/>
              <a:t>&gt;&gt;&gt; Then it allows to deploy geo-distributed functions exactly where needed &gt;&gt;&gt; and have a geographically-partitioned stateful support, where each location has its own set of data</a:t>
            </a:r>
          </a:p>
          <a:p>
            <a:r>
              <a:rPr lang="en-US" dirty="0"/>
              <a:t>&gt;&gt;&gt; The developer can only focus on the levels where the data should be saved, then the actual location is obtained by the framework.</a:t>
            </a:r>
          </a:p>
          <a:p>
            <a:endParaRPr lang="en-US" dirty="0"/>
          </a:p>
          <a:p>
            <a:r>
              <a:rPr lang="en-US" dirty="0"/>
              <a:t>As can be seen in the image clients can interact with a specific level, and clients can both send or request data. In the picture the act of sending data is represented with a purple arrow, while the act of requesting data is represented with a green arrow. The developer then is free to specify any behavior for the function, and with the stateful support provided the framework takes care of aggregating the data geographically. The yellow arrows represent the communication between servers to perform this geographic aggregation</a:t>
            </a:r>
          </a:p>
        </p:txBody>
      </p:sp>
      <p:sp>
        <p:nvSpPr>
          <p:cNvPr id="4" name="Segnaposto numero diapositiva 3"/>
          <p:cNvSpPr>
            <a:spLocks noGrp="1"/>
          </p:cNvSpPr>
          <p:nvPr>
            <p:ph type="sldNum" sz="quarter" idx="5"/>
          </p:nvPr>
        </p:nvSpPr>
        <p:spPr/>
        <p:txBody>
          <a:bodyPr/>
          <a:lstStyle/>
          <a:p>
            <a:fld id="{B21EDDCD-C472-6245-AAD0-4A6CDA7013A0}" type="slidenum">
              <a:rPr lang="it-IT" smtClean="0"/>
              <a:t>6</a:t>
            </a:fld>
            <a:endParaRPr lang="it-IT"/>
          </a:p>
        </p:txBody>
      </p:sp>
    </p:spTree>
    <p:extLst>
      <p:ext uri="{BB962C8B-B14F-4D97-AF65-F5344CB8AC3E}">
        <p14:creationId xmlns:p14="http://schemas.microsoft.com/office/powerpoint/2010/main" val="260830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By having such a vast and heterogeneous network the first step in our approach is to abstract away the difficult management of the deployment to the many edge locations.</a:t>
            </a:r>
          </a:p>
          <a:p>
            <a:r>
              <a:rPr lang="en-US" dirty="0"/>
              <a:t>In a traditional cloud setup the developer specifies individually on which data center to deploy, this cannot be done efficiently for a vast edge network because the developer would have to specify hundreds of specific deployments.</a:t>
            </a:r>
          </a:p>
          <a:p>
            <a:endParaRPr lang="en-US" dirty="0"/>
          </a:p>
          <a:p>
            <a:r>
              <a:rPr lang="en-US" dirty="0"/>
              <a:t>Therefore, to allow flexibility in the deployments and to allow the geographical aggregations we can organize the various machines running in the data centers and cloudlets in a hierarchy with multiple levels.</a:t>
            </a:r>
          </a:p>
        </p:txBody>
      </p:sp>
      <p:sp>
        <p:nvSpPr>
          <p:cNvPr id="4" name="Segnaposto numero diapositiva 3"/>
          <p:cNvSpPr>
            <a:spLocks noGrp="1"/>
          </p:cNvSpPr>
          <p:nvPr>
            <p:ph type="sldNum" sz="quarter" idx="5"/>
          </p:nvPr>
        </p:nvSpPr>
        <p:spPr/>
        <p:txBody>
          <a:bodyPr/>
          <a:lstStyle/>
          <a:p>
            <a:fld id="{B21EDDCD-C472-6245-AAD0-4A6CDA7013A0}" type="slidenum">
              <a:rPr lang="it-IT" smtClean="0"/>
              <a:t>7</a:t>
            </a:fld>
            <a:endParaRPr lang="it-IT"/>
          </a:p>
        </p:txBody>
      </p:sp>
    </p:spTree>
    <p:extLst>
      <p:ext uri="{BB962C8B-B14F-4D97-AF65-F5344CB8AC3E}">
        <p14:creationId xmlns:p14="http://schemas.microsoft.com/office/powerpoint/2010/main" val="249168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noProof="0" dirty="0">
                <a:solidFill>
                  <a:schemeClr val="tx1"/>
                </a:solidFill>
                <a:effectLst/>
                <a:latin typeface="+mn-lt"/>
                <a:ea typeface="+mn-ea"/>
                <a:cs typeface="+mn-cs"/>
              </a:rPr>
              <a:t>The developer should be able to deploy on a specific level of the hierarchy, only in a certain area and should be able to exclude a specific subsection from this area.</a:t>
            </a:r>
          </a:p>
          <a:p>
            <a:endParaRPr lang="en-US" sz="1200" b="0" i="0" kern="1200" noProof="0" dirty="0">
              <a:solidFill>
                <a:schemeClr val="tx1"/>
              </a:solidFill>
              <a:effectLst/>
              <a:latin typeface="+mn-lt"/>
              <a:ea typeface="+mn-ea"/>
              <a:cs typeface="+mn-cs"/>
            </a:endParaRPr>
          </a:p>
          <a:p>
            <a:r>
              <a:rPr lang="en-US" sz="1200" b="0" i="0" kern="1200" noProof="0" dirty="0">
                <a:solidFill>
                  <a:schemeClr val="tx1"/>
                </a:solidFill>
                <a:effectLst/>
                <a:latin typeface="+mn-lt"/>
                <a:ea typeface="+mn-ea"/>
                <a:cs typeface="+mn-cs"/>
              </a:rPr>
              <a:t>This can be done with our API by using the “in-every” and “in-areas” parameters, with them the developer can specify the level and the areas of the deployment, and with the except-in parameter instead some subsections can be excluded.</a:t>
            </a:r>
          </a:p>
          <a:p>
            <a:endParaRPr lang="en-US" sz="1200" b="0" i="0" kern="1200" noProof="0" dirty="0">
              <a:solidFill>
                <a:schemeClr val="tx1"/>
              </a:solidFill>
              <a:effectLst/>
              <a:latin typeface="+mn-lt"/>
              <a:ea typeface="+mn-ea"/>
              <a:cs typeface="+mn-cs"/>
            </a:endParaRPr>
          </a:p>
          <a:p>
            <a:r>
              <a:rPr lang="en-US" sz="1200" b="0" i="0" kern="1200" noProof="0" dirty="0">
                <a:solidFill>
                  <a:schemeClr val="tx1"/>
                </a:solidFill>
                <a:effectLst/>
                <a:latin typeface="+mn-lt"/>
                <a:ea typeface="+mn-ea"/>
                <a:cs typeface="+mn-cs"/>
              </a:rPr>
              <a:t>For example the function that can process the video footage in our road traffic monitoring use case can be deployed at the lowest level of the hierarchy and only in the areas needed</a:t>
            </a:r>
          </a:p>
        </p:txBody>
      </p:sp>
      <p:sp>
        <p:nvSpPr>
          <p:cNvPr id="4" name="Segnaposto numero diapositiva 3"/>
          <p:cNvSpPr>
            <a:spLocks noGrp="1"/>
          </p:cNvSpPr>
          <p:nvPr>
            <p:ph type="sldNum" sz="quarter" idx="5"/>
          </p:nvPr>
        </p:nvSpPr>
        <p:spPr/>
        <p:txBody>
          <a:bodyPr/>
          <a:lstStyle/>
          <a:p>
            <a:fld id="{B21EDDCD-C472-6245-AAD0-4A6CDA7013A0}" type="slidenum">
              <a:rPr lang="it-IT" smtClean="0"/>
              <a:t>8</a:t>
            </a:fld>
            <a:endParaRPr lang="it-IT"/>
          </a:p>
        </p:txBody>
      </p:sp>
    </p:spTree>
    <p:extLst>
      <p:ext uri="{BB962C8B-B14F-4D97-AF65-F5344CB8AC3E}">
        <p14:creationId xmlns:p14="http://schemas.microsoft.com/office/powerpoint/2010/main" val="43156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the prototype we implemented two types of triggers for the functions: an HTTP trigger, where the function gets activated by a simple HTTP request, and a </a:t>
            </a:r>
            <a:r>
              <a:rPr lang="en-US" dirty="0" err="1"/>
              <a:t>cron</a:t>
            </a:r>
            <a:r>
              <a:rPr lang="en-US" dirty="0"/>
              <a:t> trigger, where the function is automatically called periodically based on the current time.</a:t>
            </a:r>
          </a:p>
          <a:p>
            <a:r>
              <a:rPr lang="en-US" dirty="0"/>
              <a:t>Devices can use the HTTP trigger to send or request data to the servers, while the </a:t>
            </a:r>
            <a:r>
              <a:rPr lang="en-US" dirty="0" err="1"/>
              <a:t>cron</a:t>
            </a:r>
            <a:r>
              <a:rPr lang="en-US" dirty="0"/>
              <a:t> trigger can be used to perform some periodical analysis.</a:t>
            </a:r>
          </a:p>
          <a:p>
            <a:endParaRPr lang="en-US" dirty="0"/>
          </a:p>
          <a:p>
            <a:r>
              <a:rPr lang="en-US" dirty="0"/>
              <a:t>The developer can also specify RAM and CPU usage limit for each function.</a:t>
            </a:r>
          </a:p>
          <a:p>
            <a:endParaRPr lang="en-US" dirty="0"/>
          </a:p>
          <a:p>
            <a:r>
              <a:rPr lang="en-US" sz="1200" kern="1200" noProof="0" dirty="0">
                <a:solidFill>
                  <a:schemeClr val="tx1"/>
                </a:solidFill>
                <a:effectLst/>
                <a:latin typeface="+mn-lt"/>
                <a:ea typeface="+mn-ea"/>
                <a:cs typeface="+mn-cs"/>
              </a:rPr>
              <a:t>&gt;&gt;&gt;</a:t>
            </a:r>
            <a:r>
              <a:rPr lang="en-US" dirty="0"/>
              <a:t> For the stateful support, the two "read" APIs allow only to read the values that the current location contains, so if the developer wants to access "continent" level data, the developer will need to deploy a function at the "continent" level and perform a get operation in that function. </a:t>
            </a:r>
          </a:p>
          <a:p>
            <a:r>
              <a:rPr lang="en-US" dirty="0"/>
              <a:t>While the two write APIs allow saving the data on one or multiple levels.</a:t>
            </a:r>
          </a:p>
          <a:p>
            <a:endParaRPr lang="en-US" dirty="0"/>
          </a:p>
          <a:p>
            <a:r>
              <a:rPr lang="en-US" sz="1200" kern="1200" noProof="0" dirty="0">
                <a:solidFill>
                  <a:schemeClr val="tx1"/>
                </a:solidFill>
                <a:effectLst/>
                <a:latin typeface="+mn-lt"/>
                <a:ea typeface="+mn-ea"/>
                <a:cs typeface="+mn-cs"/>
              </a:rPr>
              <a:t>&gt;&gt;&gt;</a:t>
            </a:r>
            <a:r>
              <a:rPr lang="en-US" dirty="0"/>
              <a:t> In every write action there must also be specified a Time-To-Live that will be applied to that value, this forces developers to not accumulate data in the stateful support. Accumulating data should be avoided due to the more bounded resources present at the edge of the network.</a:t>
            </a:r>
          </a:p>
        </p:txBody>
      </p:sp>
      <p:sp>
        <p:nvSpPr>
          <p:cNvPr id="4" name="Segnaposto numero diapositiva 3"/>
          <p:cNvSpPr>
            <a:spLocks noGrp="1"/>
          </p:cNvSpPr>
          <p:nvPr>
            <p:ph type="sldNum" sz="quarter" idx="5"/>
          </p:nvPr>
        </p:nvSpPr>
        <p:spPr/>
        <p:txBody>
          <a:bodyPr/>
          <a:lstStyle/>
          <a:p>
            <a:fld id="{B21EDDCD-C472-6245-AAD0-4A6CDA7013A0}" type="slidenum">
              <a:rPr lang="it-IT" smtClean="0"/>
              <a:t>9</a:t>
            </a:fld>
            <a:endParaRPr lang="it-IT"/>
          </a:p>
        </p:txBody>
      </p:sp>
    </p:spTree>
    <p:extLst>
      <p:ext uri="{BB962C8B-B14F-4D97-AF65-F5344CB8AC3E}">
        <p14:creationId xmlns:p14="http://schemas.microsoft.com/office/powerpoint/2010/main" val="4180883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429000"/>
            <a:ext cx="9144000" cy="3428999"/>
          </a:xfrm>
          <a:prstGeom prst="rect">
            <a:avLst/>
          </a:prstGeom>
          <a:solidFill>
            <a:srgbClr val="608C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69" name="Gruppo 168"/>
          <p:cNvGrpSpPr/>
          <p:nvPr userDrawn="1"/>
        </p:nvGrpSpPr>
        <p:grpSpPr>
          <a:xfrm>
            <a:off x="53676" y="3429000"/>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6328" y="3776662"/>
            <a:ext cx="7772400" cy="1136651"/>
          </a:xfrm>
        </p:spPr>
        <p:txBody>
          <a:bodyPr anchor="ctr">
            <a:normAutofit/>
          </a:bodyPr>
          <a:lstStyle>
            <a:lvl1pPr algn="ctr">
              <a:defRPr sz="3600">
                <a:latin typeface="+mj-lt"/>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nchor="ctr">
            <a:normAutofit/>
          </a:bodyPr>
          <a:lstStyle>
            <a:lvl1pPr marL="0" indent="0" algn="ctr">
              <a:buNone/>
              <a:defRPr sz="18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pic>
        <p:nvPicPr>
          <p:cNvPr id="129" name="Immagine 128">
            <a:extLst>
              <a:ext uri="{FF2B5EF4-FFF2-40B4-BE49-F238E27FC236}">
                <a16:creationId xmlns:a16="http://schemas.microsoft.com/office/drawing/2014/main" id="{95DFCAC3-497C-0B47-998F-98A52CBA5649}"/>
              </a:ext>
            </a:extLst>
          </p:cNvPr>
          <p:cNvPicPr>
            <a:picLocks noChangeAspect="1"/>
          </p:cNvPicPr>
          <p:nvPr userDrawn="1"/>
        </p:nvPicPr>
        <p:blipFill rotWithShape="1">
          <a:blip r:embed="rId2">
            <a:duotone>
              <a:schemeClr val="accent1">
                <a:shade val="45000"/>
                <a:satMod val="135000"/>
              </a:schemeClr>
              <a:prstClr val="white"/>
            </a:duotone>
          </a:blip>
          <a:srcRect t="26549" r="25515"/>
          <a:stretch/>
        </p:blipFill>
        <p:spPr>
          <a:xfrm>
            <a:off x="6204689" y="0"/>
            <a:ext cx="2939311" cy="2898536"/>
          </a:xfrm>
          <a:prstGeom prst="rect">
            <a:avLst/>
          </a:prstGeom>
        </p:spPr>
      </p:pic>
      <p:pic>
        <p:nvPicPr>
          <p:cNvPr id="130" name="Immagine 129">
            <a:extLst>
              <a:ext uri="{FF2B5EF4-FFF2-40B4-BE49-F238E27FC236}">
                <a16:creationId xmlns:a16="http://schemas.microsoft.com/office/drawing/2014/main" id="{6B10104F-18E6-FA4B-9493-EA8D128481ED}"/>
              </a:ext>
            </a:extLst>
          </p:cNvPr>
          <p:cNvPicPr>
            <a:picLocks noChangeAspect="1"/>
          </p:cNvPicPr>
          <p:nvPr userDrawn="1"/>
        </p:nvPicPr>
        <p:blipFill>
          <a:blip r:embed="rId3"/>
          <a:stretch>
            <a:fillRect/>
          </a:stretch>
        </p:blipFill>
        <p:spPr>
          <a:xfrm>
            <a:off x="357430" y="508898"/>
            <a:ext cx="5370742" cy="2477964"/>
          </a:xfrm>
          <a:prstGeom prst="rect">
            <a:avLst/>
          </a:prstGeom>
        </p:spPr>
      </p:pic>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91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048213"/>
          </a:xfrm>
          <a:prstGeom prst="rect">
            <a:avLst/>
          </a:prstGeom>
          <a:solidFill>
            <a:srgbClr val="608C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85881"/>
            <a:ext cx="8581043" cy="496454"/>
          </a:xfrm>
        </p:spPr>
        <p:txBody>
          <a:bodyPr anchor="ctr">
            <a:noAutofit/>
          </a:bodyPr>
          <a:lstStyle>
            <a:lvl1pPr>
              <a:defRPr sz="2800">
                <a:latin typeface="+mj-lt"/>
              </a:defRPr>
            </a:lvl1p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endParaRPr lang="en-US" noProof="0" dirty="0"/>
          </a:p>
        </p:txBody>
      </p:sp>
      <p:sp>
        <p:nvSpPr>
          <p:cNvPr id="3" name="Segnaposto contenuto 2"/>
          <p:cNvSpPr>
            <a:spLocks noGrp="1"/>
          </p:cNvSpPr>
          <p:nvPr>
            <p:ph idx="1" hasCustomPrompt="1"/>
          </p:nvPr>
        </p:nvSpPr>
        <p:spPr>
          <a:xfrm>
            <a:off x="442450" y="1268430"/>
            <a:ext cx="8323726" cy="469258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129" name="Rettangolo 128"/>
          <p:cNvSpPr/>
          <p:nvPr userDrawn="1"/>
        </p:nvSpPr>
        <p:spPr>
          <a:xfrm>
            <a:off x="0" y="6181231"/>
            <a:ext cx="9144000" cy="676768"/>
          </a:xfrm>
          <a:prstGeom prst="rect">
            <a:avLst/>
          </a:prstGeom>
          <a:solidFill>
            <a:srgbClr val="608C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9189" y="6381115"/>
            <a:ext cx="3159839" cy="276999"/>
          </a:xfrm>
          <a:prstGeom prst="rect">
            <a:avLst/>
          </a:prstGeom>
          <a:noFill/>
        </p:spPr>
        <p:txBody>
          <a:bodyPr wrap="none" rtlCol="0">
            <a:spAutoFit/>
          </a:bodyPr>
          <a:lstStyle/>
          <a:p>
            <a:r>
              <a:rPr lang="en-US" sz="1200" b="1" noProof="0" dirty="0">
                <a:solidFill>
                  <a:srgbClr val="FFFFFF"/>
                </a:solidFill>
                <a:latin typeface="Arial"/>
                <a:cs typeface="Arial"/>
              </a:rPr>
              <a:t>Master of Science Thesis – Dennis Motta</a:t>
            </a:r>
          </a:p>
        </p:txBody>
      </p:sp>
      <p:grpSp>
        <p:nvGrpSpPr>
          <p:cNvPr id="132" name="Gruppo 131"/>
          <p:cNvGrpSpPr/>
          <p:nvPr userDrawn="1"/>
        </p:nvGrpSpPr>
        <p:grpSpPr>
          <a:xfrm>
            <a:off x="53676" y="86821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9440" y="636873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22/12/21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C0B825-78D3-6C4A-85A3-B3B865E697C7}"/>
              </a:ext>
            </a:extLst>
          </p:cNvPr>
          <p:cNvSpPr>
            <a:spLocks noGrp="1"/>
          </p:cNvSpPr>
          <p:nvPr>
            <p:ph type="ctrTitle"/>
          </p:nvPr>
        </p:nvSpPr>
        <p:spPr/>
        <p:txBody>
          <a:bodyPr>
            <a:normAutofit fontScale="90000"/>
          </a:bodyPr>
          <a:lstStyle/>
          <a:p>
            <a:r>
              <a:rPr lang="en-US" dirty="0"/>
              <a:t>Location-Aware and Stateful Serverless Computing on the Edge</a:t>
            </a:r>
          </a:p>
        </p:txBody>
      </p:sp>
      <p:sp>
        <p:nvSpPr>
          <p:cNvPr id="3" name="Sottotitolo 2">
            <a:extLst>
              <a:ext uri="{FF2B5EF4-FFF2-40B4-BE49-F238E27FC236}">
                <a16:creationId xmlns:a16="http://schemas.microsoft.com/office/drawing/2014/main" id="{CB626A0D-7A26-A943-8BDB-D08EAD73735A}"/>
              </a:ext>
            </a:extLst>
          </p:cNvPr>
          <p:cNvSpPr>
            <a:spLocks noGrp="1"/>
          </p:cNvSpPr>
          <p:nvPr>
            <p:ph type="subTitle" idx="1"/>
          </p:nvPr>
        </p:nvSpPr>
        <p:spPr/>
        <p:txBody>
          <a:bodyPr>
            <a:normAutofit/>
          </a:bodyPr>
          <a:lstStyle/>
          <a:p>
            <a:r>
              <a:rPr lang="en-US" dirty="0"/>
              <a:t>Author: Dennis Motta</a:t>
            </a:r>
          </a:p>
          <a:p>
            <a:r>
              <a:rPr lang="en-US" dirty="0"/>
              <a:t>Advisor: Alessandro </a:t>
            </a:r>
            <a:r>
              <a:rPr lang="en-US" dirty="0" err="1"/>
              <a:t>Margara</a:t>
            </a:r>
            <a:endParaRPr lang="en-US" dirty="0"/>
          </a:p>
          <a:p>
            <a:r>
              <a:rPr lang="en-US" dirty="0"/>
              <a:t>Co-advisor: </a:t>
            </a:r>
            <a:r>
              <a:rPr lang="en-US" dirty="0" err="1"/>
              <a:t>Gianpaolo</a:t>
            </a:r>
            <a:r>
              <a:rPr lang="en-US" dirty="0"/>
              <a:t> </a:t>
            </a:r>
            <a:r>
              <a:rPr lang="en-US" dirty="0" err="1"/>
              <a:t>Cugola</a:t>
            </a:r>
            <a:endParaRPr lang="en-US" dirty="0"/>
          </a:p>
        </p:txBody>
      </p:sp>
    </p:spTree>
    <p:extLst>
      <p:ext uri="{BB962C8B-B14F-4D97-AF65-F5344CB8AC3E}">
        <p14:creationId xmlns:p14="http://schemas.microsoft.com/office/powerpoint/2010/main" val="8640920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11CB-355D-B04D-A34E-5552186A9A63}"/>
              </a:ext>
            </a:extLst>
          </p:cNvPr>
          <p:cNvSpPr>
            <a:spLocks noGrp="1"/>
          </p:cNvSpPr>
          <p:nvPr>
            <p:ph type="title"/>
          </p:nvPr>
        </p:nvSpPr>
        <p:spPr/>
        <p:txBody>
          <a:bodyPr/>
          <a:lstStyle/>
          <a:p>
            <a:r>
              <a:rPr lang="en-US" dirty="0"/>
              <a:t>Example: Road Traffic Monitoring</a:t>
            </a:r>
          </a:p>
        </p:txBody>
      </p:sp>
      <p:sp>
        <p:nvSpPr>
          <p:cNvPr id="3" name="Content Placeholder 2">
            <a:extLst>
              <a:ext uri="{FF2B5EF4-FFF2-40B4-BE49-F238E27FC236}">
                <a16:creationId xmlns:a16="http://schemas.microsoft.com/office/drawing/2014/main" id="{46D9EBD3-F9B1-E845-A6E2-CDC55FAE88AD}"/>
              </a:ext>
            </a:extLst>
          </p:cNvPr>
          <p:cNvSpPr>
            <a:spLocks noGrp="1"/>
          </p:cNvSpPr>
          <p:nvPr>
            <p:ph idx="1"/>
          </p:nvPr>
        </p:nvSpPr>
        <p:spPr>
          <a:xfrm>
            <a:off x="442450" y="1268430"/>
            <a:ext cx="4274516" cy="4692585"/>
          </a:xfrm>
        </p:spPr>
        <p:txBody>
          <a:bodyPr anchor="ctr"/>
          <a:lstStyle/>
          <a:p>
            <a:r>
              <a:rPr lang="en-US" dirty="0"/>
              <a:t>First function:</a:t>
            </a:r>
          </a:p>
          <a:p>
            <a:pPr marL="342900" indent="-342900">
              <a:buFont typeface="Arial" panose="020B0604020202020204" pitchFamily="34" charset="0"/>
              <a:buChar char="•"/>
            </a:pPr>
            <a:r>
              <a:rPr lang="en-US" dirty="0"/>
              <a:t>Receive and </a:t>
            </a:r>
            <a:r>
              <a:rPr lang="en-US" b="1" dirty="0"/>
              <a:t>analyze footage</a:t>
            </a:r>
          </a:p>
          <a:p>
            <a:pPr marL="342900" indent="-342900">
              <a:buFont typeface="Arial" panose="020B0604020202020204" pitchFamily="34" charset="0"/>
              <a:buChar char="•"/>
            </a:pPr>
            <a:r>
              <a:rPr lang="en-US" dirty="0"/>
              <a:t>Perform “</a:t>
            </a:r>
            <a:r>
              <a:rPr lang="en-US" b="1" dirty="0"/>
              <a:t>set</a:t>
            </a:r>
            <a:r>
              <a:rPr lang="en-US" dirty="0"/>
              <a:t>” operation with settings to </a:t>
            </a:r>
            <a:r>
              <a:rPr lang="en-US" b="1" dirty="0"/>
              <a:t>propagate</a:t>
            </a:r>
            <a:r>
              <a:rPr lang="en-US" dirty="0"/>
              <a:t> the data to upper levels</a:t>
            </a:r>
          </a:p>
          <a:p>
            <a:endParaRPr lang="en-US" dirty="0"/>
          </a:p>
          <a:p>
            <a:r>
              <a:rPr lang="en-US" dirty="0"/>
              <a:t>Second function:</a:t>
            </a:r>
          </a:p>
          <a:p>
            <a:pPr marL="342900" indent="-342900">
              <a:buFont typeface="Arial" panose="020B0604020202020204" pitchFamily="34" charset="0"/>
              <a:buChar char="•"/>
            </a:pPr>
            <a:r>
              <a:rPr lang="en-US" b="1" dirty="0"/>
              <a:t>Process</a:t>
            </a:r>
            <a:r>
              <a:rPr lang="en-US" dirty="0"/>
              <a:t> request by adding traffic information as weight to graph</a:t>
            </a:r>
          </a:p>
          <a:p>
            <a:pPr marL="342900" indent="-342900">
              <a:buFont typeface="Arial" panose="020B0604020202020204" pitchFamily="34" charset="0"/>
              <a:buChar char="•"/>
            </a:pPr>
            <a:r>
              <a:rPr lang="en-US" b="1" dirty="0"/>
              <a:t>Answer</a:t>
            </a:r>
            <a:r>
              <a:rPr lang="en-US" dirty="0"/>
              <a:t> with result</a:t>
            </a:r>
          </a:p>
        </p:txBody>
      </p:sp>
      <p:sp>
        <p:nvSpPr>
          <p:cNvPr id="8" name="TextBox 7">
            <a:extLst>
              <a:ext uri="{FF2B5EF4-FFF2-40B4-BE49-F238E27FC236}">
                <a16:creationId xmlns:a16="http://schemas.microsoft.com/office/drawing/2014/main" id="{2A0A0CED-D7B3-FF41-A707-DBA111E7C7D8}"/>
              </a:ext>
            </a:extLst>
          </p:cNvPr>
          <p:cNvSpPr txBox="1"/>
          <p:nvPr/>
        </p:nvSpPr>
        <p:spPr>
          <a:xfrm>
            <a:off x="836341" y="1516566"/>
            <a:ext cx="184731" cy="369332"/>
          </a:xfrm>
          <a:prstGeom prst="rect">
            <a:avLst/>
          </a:prstGeom>
          <a:noFill/>
        </p:spPr>
        <p:txBody>
          <a:bodyPr wrap="none" rtlCol="0">
            <a:spAutoFit/>
          </a:bodyPr>
          <a:lstStyle/>
          <a:p>
            <a:endParaRPr lang="en-US" dirty="0"/>
          </a:p>
        </p:txBody>
      </p:sp>
      <p:pic>
        <p:nvPicPr>
          <p:cNvPr id="13" name="Picture 12" descr="A screenshot of a cell phone&#10;&#10;Description automatically generated with low confidence">
            <a:extLst>
              <a:ext uri="{FF2B5EF4-FFF2-40B4-BE49-F238E27FC236}">
                <a16:creationId xmlns:a16="http://schemas.microsoft.com/office/drawing/2014/main" id="{ED7B050F-3878-D543-9E2A-76C25CCE0EA7}"/>
              </a:ext>
            </a:extLst>
          </p:cNvPr>
          <p:cNvPicPr>
            <a:picLocks noChangeAspect="1"/>
          </p:cNvPicPr>
          <p:nvPr/>
        </p:nvPicPr>
        <p:blipFill>
          <a:blip r:embed="rId3"/>
          <a:stretch>
            <a:fillRect/>
          </a:stretch>
        </p:blipFill>
        <p:spPr>
          <a:xfrm>
            <a:off x="4712814" y="1268430"/>
            <a:ext cx="4431186" cy="4701600"/>
          </a:xfrm>
          <a:prstGeom prst="rect">
            <a:avLst/>
          </a:prstGeom>
        </p:spPr>
      </p:pic>
      <p:pic>
        <p:nvPicPr>
          <p:cNvPr id="15" name="Picture 14" descr="A picture containing text, electronics, several, arranged&#10;&#10;Description automatically generated">
            <a:extLst>
              <a:ext uri="{FF2B5EF4-FFF2-40B4-BE49-F238E27FC236}">
                <a16:creationId xmlns:a16="http://schemas.microsoft.com/office/drawing/2014/main" id="{39806D55-5A4A-4246-B7CA-870030D2B4E8}"/>
              </a:ext>
            </a:extLst>
          </p:cNvPr>
          <p:cNvPicPr>
            <a:picLocks noChangeAspect="1"/>
          </p:cNvPicPr>
          <p:nvPr/>
        </p:nvPicPr>
        <p:blipFill>
          <a:blip r:embed="rId4"/>
          <a:stretch>
            <a:fillRect/>
          </a:stretch>
        </p:blipFill>
        <p:spPr>
          <a:xfrm>
            <a:off x="4712814" y="1268430"/>
            <a:ext cx="4431186" cy="4701600"/>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953E177F-949D-6340-A692-72427D605FBC}"/>
              </a:ext>
            </a:extLst>
          </p:cNvPr>
          <p:cNvPicPr>
            <a:picLocks noChangeAspect="1"/>
          </p:cNvPicPr>
          <p:nvPr/>
        </p:nvPicPr>
        <p:blipFill>
          <a:blip r:embed="rId5"/>
          <a:stretch>
            <a:fillRect/>
          </a:stretch>
        </p:blipFill>
        <p:spPr>
          <a:xfrm>
            <a:off x="4712814" y="1268430"/>
            <a:ext cx="4431186" cy="4701600"/>
          </a:xfrm>
          <a:prstGeom prst="rect">
            <a:avLst/>
          </a:prstGeom>
        </p:spPr>
      </p:pic>
    </p:spTree>
    <p:extLst>
      <p:ext uri="{BB962C8B-B14F-4D97-AF65-F5344CB8AC3E}">
        <p14:creationId xmlns:p14="http://schemas.microsoft.com/office/powerpoint/2010/main" val="208500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4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4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4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4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4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4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4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4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5" dur="400" fill="hold"/>
                                        <p:tgtEl>
                                          <p:spTgt spid="3">
                                            <p:txEl>
                                              <p:pRg st="4" end="4"/>
                                            </p:txEl>
                                          </p:spTgt>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4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9" dur="400" fill="hold"/>
                                        <p:tgtEl>
                                          <p:spTgt spid="3">
                                            <p:txEl>
                                              <p:pRg st="5" end="5"/>
                                            </p:txEl>
                                          </p:spTgt>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4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3" dur="400" fill="hold"/>
                                        <p:tgtEl>
                                          <p:spTgt spid="3">
                                            <p:txEl>
                                              <p:pRg st="6" end="6"/>
                                            </p:txEl>
                                          </p:spTgt>
                                        </p:tgtEl>
                                        <p:attrNameLst>
                                          <p:attrName>ppt_y</p:attrName>
                                        </p:attrNameLst>
                                      </p:cBhvr>
                                      <p:tavLst>
                                        <p:tav tm="0">
                                          <p:val>
                                            <p:strVal val="#ppt_y"/>
                                          </p:val>
                                        </p:tav>
                                        <p:tav tm="100000">
                                          <p:val>
                                            <p:strVal val="#ppt_y"/>
                                          </p:val>
                                        </p:tav>
                                      </p:tavLst>
                                    </p:anim>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447735-0EFE-9C46-BB5B-0E04F95E2111}"/>
              </a:ext>
            </a:extLst>
          </p:cNvPr>
          <p:cNvSpPr>
            <a:spLocks noGrp="1"/>
          </p:cNvSpPr>
          <p:nvPr>
            <p:ph type="title"/>
          </p:nvPr>
        </p:nvSpPr>
        <p:spPr/>
        <p:txBody>
          <a:bodyPr/>
          <a:lstStyle/>
          <a:p>
            <a:r>
              <a:rPr lang="en-US" dirty="0"/>
              <a:t>Implementation</a:t>
            </a:r>
          </a:p>
        </p:txBody>
      </p:sp>
      <p:sp>
        <p:nvSpPr>
          <p:cNvPr id="10" name="Rettangolo 9">
            <a:extLst>
              <a:ext uri="{FF2B5EF4-FFF2-40B4-BE49-F238E27FC236}">
                <a16:creationId xmlns:a16="http://schemas.microsoft.com/office/drawing/2014/main" id="{FC15307F-7762-D941-A02E-DBDA9DBBA729}"/>
              </a:ext>
            </a:extLst>
          </p:cNvPr>
          <p:cNvSpPr/>
          <p:nvPr/>
        </p:nvSpPr>
        <p:spPr>
          <a:xfrm>
            <a:off x="1807138" y="4434354"/>
            <a:ext cx="6356202" cy="725873"/>
          </a:xfrm>
          <a:prstGeom prst="rect">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Kubernetes (container-orchestration system)</a:t>
            </a:r>
            <a:r>
              <a:rPr lang="en-US" dirty="0"/>
              <a:t> </a:t>
            </a:r>
          </a:p>
        </p:txBody>
      </p:sp>
      <p:sp>
        <p:nvSpPr>
          <p:cNvPr id="11" name="Rettangolo 10">
            <a:extLst>
              <a:ext uri="{FF2B5EF4-FFF2-40B4-BE49-F238E27FC236}">
                <a16:creationId xmlns:a16="http://schemas.microsoft.com/office/drawing/2014/main" id="{6607539D-A490-D348-8F29-E3C5D0873B1C}"/>
              </a:ext>
            </a:extLst>
          </p:cNvPr>
          <p:cNvSpPr/>
          <p:nvPr/>
        </p:nvSpPr>
        <p:spPr>
          <a:xfrm>
            <a:off x="1807135" y="3604475"/>
            <a:ext cx="3836426" cy="720848"/>
          </a:xfrm>
          <a:prstGeom prst="rect">
            <a:avLst/>
          </a:prstGeom>
          <a:noFill/>
          <a:ln w="57150">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OpenFaas</a:t>
            </a:r>
            <a:r>
              <a:rPr lang="en-US" dirty="0">
                <a:solidFill>
                  <a:schemeClr val="tx1"/>
                </a:solidFill>
              </a:rPr>
              <a:t> (serverless architecture framework)</a:t>
            </a:r>
            <a:endParaRPr lang="en-US" dirty="0"/>
          </a:p>
        </p:txBody>
      </p:sp>
      <p:sp>
        <p:nvSpPr>
          <p:cNvPr id="14" name="Rettangolo 13">
            <a:extLst>
              <a:ext uri="{FF2B5EF4-FFF2-40B4-BE49-F238E27FC236}">
                <a16:creationId xmlns:a16="http://schemas.microsoft.com/office/drawing/2014/main" id="{5E30A77F-5BFD-D840-87A8-50616B9ECE73}"/>
              </a:ext>
            </a:extLst>
          </p:cNvPr>
          <p:cNvSpPr/>
          <p:nvPr/>
        </p:nvSpPr>
        <p:spPr>
          <a:xfrm>
            <a:off x="5760059" y="3604475"/>
            <a:ext cx="1805451" cy="720848"/>
          </a:xfrm>
          <a:prstGeom prst="rect">
            <a:avLst/>
          </a:prstGeom>
          <a:noFill/>
          <a:ln w="57150">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Redis (key-value database)</a:t>
            </a:r>
            <a:endParaRPr lang="en-US" dirty="0"/>
          </a:p>
        </p:txBody>
      </p:sp>
      <p:sp>
        <p:nvSpPr>
          <p:cNvPr id="15" name="Rettangolo 14">
            <a:extLst>
              <a:ext uri="{FF2B5EF4-FFF2-40B4-BE49-F238E27FC236}">
                <a16:creationId xmlns:a16="http://schemas.microsoft.com/office/drawing/2014/main" id="{715EA0EA-CEF1-EA41-8D77-B75EB816FDDE}"/>
              </a:ext>
            </a:extLst>
          </p:cNvPr>
          <p:cNvSpPr/>
          <p:nvPr/>
        </p:nvSpPr>
        <p:spPr>
          <a:xfrm>
            <a:off x="1807138" y="2774594"/>
            <a:ext cx="1000588" cy="720850"/>
          </a:xfrm>
          <a:prstGeom prst="rect">
            <a:avLst/>
          </a:prstGeom>
          <a:noFill/>
          <a:ln w="5715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Function</a:t>
            </a:r>
            <a:endParaRPr lang="en-US" dirty="0"/>
          </a:p>
        </p:txBody>
      </p:sp>
      <p:sp>
        <p:nvSpPr>
          <p:cNvPr id="16" name="Rettangolo 15">
            <a:extLst>
              <a:ext uri="{FF2B5EF4-FFF2-40B4-BE49-F238E27FC236}">
                <a16:creationId xmlns:a16="http://schemas.microsoft.com/office/drawing/2014/main" id="{F209BFF9-01C9-FA46-8815-16797A3CD462}"/>
              </a:ext>
            </a:extLst>
          </p:cNvPr>
          <p:cNvSpPr/>
          <p:nvPr/>
        </p:nvSpPr>
        <p:spPr>
          <a:xfrm>
            <a:off x="2921678" y="2776635"/>
            <a:ext cx="1000588" cy="720848"/>
          </a:xfrm>
          <a:prstGeom prst="rect">
            <a:avLst/>
          </a:prstGeom>
          <a:noFill/>
          <a:ln w="5715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Function</a:t>
            </a:r>
            <a:endParaRPr lang="en-US" dirty="0"/>
          </a:p>
        </p:txBody>
      </p:sp>
      <p:sp>
        <p:nvSpPr>
          <p:cNvPr id="17" name="Rettangolo 16">
            <a:extLst>
              <a:ext uri="{FF2B5EF4-FFF2-40B4-BE49-F238E27FC236}">
                <a16:creationId xmlns:a16="http://schemas.microsoft.com/office/drawing/2014/main" id="{0C0A6982-C12C-B64A-BD62-27AB5DC7A615}"/>
              </a:ext>
            </a:extLst>
          </p:cNvPr>
          <p:cNvSpPr/>
          <p:nvPr/>
        </p:nvSpPr>
        <p:spPr>
          <a:xfrm>
            <a:off x="4036218" y="2770447"/>
            <a:ext cx="1000588" cy="720850"/>
          </a:xfrm>
          <a:prstGeom prst="rect">
            <a:avLst/>
          </a:prstGeom>
          <a:noFill/>
          <a:ln w="5715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Function</a:t>
            </a:r>
            <a:endParaRPr lang="en-US" dirty="0"/>
          </a:p>
        </p:txBody>
      </p:sp>
      <p:sp>
        <p:nvSpPr>
          <p:cNvPr id="23" name="CasellaDiTesto 22">
            <a:extLst>
              <a:ext uri="{FF2B5EF4-FFF2-40B4-BE49-F238E27FC236}">
                <a16:creationId xmlns:a16="http://schemas.microsoft.com/office/drawing/2014/main" id="{3EDD6A89-02EC-4245-B622-E7E31348C2CD}"/>
              </a:ext>
            </a:extLst>
          </p:cNvPr>
          <p:cNvSpPr txBox="1"/>
          <p:nvPr/>
        </p:nvSpPr>
        <p:spPr>
          <a:xfrm>
            <a:off x="5963085" y="2473747"/>
            <a:ext cx="1860776" cy="830997"/>
          </a:xfrm>
          <a:prstGeom prst="rect">
            <a:avLst/>
          </a:prstGeom>
          <a:noFill/>
        </p:spPr>
        <p:txBody>
          <a:bodyPr wrap="square" rtlCol="0">
            <a:spAutoFit/>
          </a:bodyPr>
          <a:lstStyle/>
          <a:p>
            <a:pPr algn="ctr"/>
            <a:r>
              <a:rPr lang="en-US" sz="1600" dirty="0"/>
              <a:t>Local stateful support (reads or writes)</a:t>
            </a:r>
          </a:p>
        </p:txBody>
      </p:sp>
      <p:sp>
        <p:nvSpPr>
          <p:cNvPr id="34" name="CasellaDiTesto 33">
            <a:extLst>
              <a:ext uri="{FF2B5EF4-FFF2-40B4-BE49-F238E27FC236}">
                <a16:creationId xmlns:a16="http://schemas.microsoft.com/office/drawing/2014/main" id="{D0A33805-A1B2-364F-91FA-29EC8486F7DB}"/>
              </a:ext>
            </a:extLst>
          </p:cNvPr>
          <p:cNvSpPr txBox="1"/>
          <p:nvPr/>
        </p:nvSpPr>
        <p:spPr>
          <a:xfrm>
            <a:off x="775674" y="1953626"/>
            <a:ext cx="1693299" cy="830997"/>
          </a:xfrm>
          <a:prstGeom prst="rect">
            <a:avLst/>
          </a:prstGeom>
          <a:noFill/>
        </p:spPr>
        <p:txBody>
          <a:bodyPr wrap="square" rtlCol="0">
            <a:spAutoFit/>
          </a:bodyPr>
          <a:lstStyle/>
          <a:p>
            <a:r>
              <a:rPr lang="en-US" sz="1600" dirty="0"/>
              <a:t>Forward data to upper levels</a:t>
            </a:r>
          </a:p>
          <a:p>
            <a:r>
              <a:rPr lang="en-US" sz="1600" dirty="0"/>
              <a:t>(only writes)</a:t>
            </a:r>
          </a:p>
        </p:txBody>
      </p:sp>
      <p:cxnSp>
        <p:nvCxnSpPr>
          <p:cNvPr id="40" name="Connettore 7 39">
            <a:extLst>
              <a:ext uri="{FF2B5EF4-FFF2-40B4-BE49-F238E27FC236}">
                <a16:creationId xmlns:a16="http://schemas.microsoft.com/office/drawing/2014/main" id="{B84E88CD-C579-5E46-A2D7-00C4C8CA51B0}"/>
              </a:ext>
            </a:extLst>
          </p:cNvPr>
          <p:cNvCxnSpPr>
            <a:cxnSpLocks/>
          </p:cNvCxnSpPr>
          <p:nvPr/>
        </p:nvCxnSpPr>
        <p:spPr>
          <a:xfrm rot="10800000" flipV="1">
            <a:off x="793050" y="3964899"/>
            <a:ext cx="946653" cy="1018648"/>
          </a:xfrm>
          <a:prstGeom prst="curvedConnector2">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41" name="CasellaDiTesto 40">
            <a:extLst>
              <a:ext uri="{FF2B5EF4-FFF2-40B4-BE49-F238E27FC236}">
                <a16:creationId xmlns:a16="http://schemas.microsoft.com/office/drawing/2014/main" id="{0F23B4CF-E2FA-9D49-9574-936428620D7E}"/>
              </a:ext>
            </a:extLst>
          </p:cNvPr>
          <p:cNvSpPr txBox="1"/>
          <p:nvPr/>
        </p:nvSpPr>
        <p:spPr>
          <a:xfrm>
            <a:off x="39735" y="3591584"/>
            <a:ext cx="1398925" cy="584775"/>
          </a:xfrm>
          <a:prstGeom prst="rect">
            <a:avLst/>
          </a:prstGeom>
          <a:noFill/>
        </p:spPr>
        <p:txBody>
          <a:bodyPr wrap="square" rtlCol="0">
            <a:spAutoFit/>
          </a:bodyPr>
          <a:lstStyle/>
          <a:p>
            <a:pPr algn="r"/>
            <a:r>
              <a:rPr lang="en-US" sz="1600" dirty="0"/>
              <a:t>Function Deployment</a:t>
            </a:r>
          </a:p>
        </p:txBody>
      </p:sp>
      <p:pic>
        <p:nvPicPr>
          <p:cNvPr id="43" name="Immagine 42" descr="Immagine che contiene testo, monitor, elettronico, telefono&#10;&#10;Descrizione generata automaticamente">
            <a:extLst>
              <a:ext uri="{FF2B5EF4-FFF2-40B4-BE49-F238E27FC236}">
                <a16:creationId xmlns:a16="http://schemas.microsoft.com/office/drawing/2014/main" id="{F6ECD67E-795E-2B4B-8559-2308B3ED13A1}"/>
              </a:ext>
            </a:extLst>
          </p:cNvPr>
          <p:cNvPicPr>
            <a:picLocks noChangeAspect="1"/>
          </p:cNvPicPr>
          <p:nvPr/>
        </p:nvPicPr>
        <p:blipFill>
          <a:blip r:embed="rId3"/>
          <a:stretch>
            <a:fillRect/>
          </a:stretch>
        </p:blipFill>
        <p:spPr>
          <a:xfrm>
            <a:off x="3696035" y="1133838"/>
            <a:ext cx="640094" cy="640094"/>
          </a:xfrm>
          <a:prstGeom prst="rect">
            <a:avLst/>
          </a:prstGeom>
        </p:spPr>
      </p:pic>
      <p:pic>
        <p:nvPicPr>
          <p:cNvPr id="45" name="Immagine 44" descr="Immagine che contiene elettronico, luce, fotocamera, automazione&#10;&#10;Descrizione generata automaticamente">
            <a:extLst>
              <a:ext uri="{FF2B5EF4-FFF2-40B4-BE49-F238E27FC236}">
                <a16:creationId xmlns:a16="http://schemas.microsoft.com/office/drawing/2014/main" id="{45008864-BF53-E744-BDC9-4FB978E9A5B9}"/>
              </a:ext>
            </a:extLst>
          </p:cNvPr>
          <p:cNvPicPr>
            <a:picLocks noChangeAspect="1"/>
          </p:cNvPicPr>
          <p:nvPr/>
        </p:nvPicPr>
        <p:blipFill>
          <a:blip r:embed="rId4"/>
          <a:stretch>
            <a:fillRect/>
          </a:stretch>
        </p:blipFill>
        <p:spPr>
          <a:xfrm>
            <a:off x="4423750" y="1126360"/>
            <a:ext cx="613056" cy="613056"/>
          </a:xfrm>
          <a:prstGeom prst="rect">
            <a:avLst/>
          </a:prstGeom>
        </p:spPr>
      </p:pic>
      <p:pic>
        <p:nvPicPr>
          <p:cNvPr id="47" name="Immagine 46">
            <a:extLst>
              <a:ext uri="{FF2B5EF4-FFF2-40B4-BE49-F238E27FC236}">
                <a16:creationId xmlns:a16="http://schemas.microsoft.com/office/drawing/2014/main" id="{289DB1FA-7899-1E4F-A37F-74B9621AB914}"/>
              </a:ext>
            </a:extLst>
          </p:cNvPr>
          <p:cNvPicPr>
            <a:picLocks noChangeAspect="1"/>
          </p:cNvPicPr>
          <p:nvPr/>
        </p:nvPicPr>
        <p:blipFill>
          <a:blip r:embed="rId5"/>
          <a:stretch>
            <a:fillRect/>
          </a:stretch>
        </p:blipFill>
        <p:spPr>
          <a:xfrm>
            <a:off x="5114693" y="1131435"/>
            <a:ext cx="667594" cy="667594"/>
          </a:xfrm>
          <a:prstGeom prst="rect">
            <a:avLst/>
          </a:prstGeom>
        </p:spPr>
      </p:pic>
      <p:sp>
        <p:nvSpPr>
          <p:cNvPr id="48" name="Freccia bidirezionale verticale 47">
            <a:extLst>
              <a:ext uri="{FF2B5EF4-FFF2-40B4-BE49-F238E27FC236}">
                <a16:creationId xmlns:a16="http://schemas.microsoft.com/office/drawing/2014/main" id="{271B92E2-0C53-DC44-B181-FFCF0BC30D51}"/>
              </a:ext>
            </a:extLst>
          </p:cNvPr>
          <p:cNvSpPr/>
          <p:nvPr/>
        </p:nvSpPr>
        <p:spPr>
          <a:xfrm rot="3111876">
            <a:off x="3666239" y="1685554"/>
            <a:ext cx="454071" cy="119723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asellaDiTesto 48">
            <a:extLst>
              <a:ext uri="{FF2B5EF4-FFF2-40B4-BE49-F238E27FC236}">
                <a16:creationId xmlns:a16="http://schemas.microsoft.com/office/drawing/2014/main" id="{0A228AC1-9CF8-F244-B710-723DD80BDCD1}"/>
              </a:ext>
            </a:extLst>
          </p:cNvPr>
          <p:cNvSpPr txBox="1"/>
          <p:nvPr/>
        </p:nvSpPr>
        <p:spPr>
          <a:xfrm>
            <a:off x="2932113" y="1735936"/>
            <a:ext cx="875505" cy="584775"/>
          </a:xfrm>
          <a:prstGeom prst="rect">
            <a:avLst/>
          </a:prstGeom>
          <a:noFill/>
        </p:spPr>
        <p:txBody>
          <a:bodyPr wrap="square" rtlCol="0">
            <a:spAutoFit/>
          </a:bodyPr>
          <a:lstStyle/>
          <a:p>
            <a:pPr algn="ctr"/>
            <a:r>
              <a:rPr lang="en-US" sz="1600" dirty="0"/>
              <a:t>HTTP triggers</a:t>
            </a:r>
          </a:p>
        </p:txBody>
      </p:sp>
      <p:sp>
        <p:nvSpPr>
          <p:cNvPr id="64" name="Rettangolo 63">
            <a:extLst>
              <a:ext uri="{FF2B5EF4-FFF2-40B4-BE49-F238E27FC236}">
                <a16:creationId xmlns:a16="http://schemas.microsoft.com/office/drawing/2014/main" id="{D2C1CDF6-A84D-E848-86DB-5E12590DAA82}"/>
              </a:ext>
            </a:extLst>
          </p:cNvPr>
          <p:cNvSpPr/>
          <p:nvPr/>
        </p:nvSpPr>
        <p:spPr>
          <a:xfrm>
            <a:off x="1807138" y="5269258"/>
            <a:ext cx="6912792" cy="725873"/>
          </a:xfrm>
          <a:prstGeom prst="rect">
            <a:avLst/>
          </a:prstGeom>
          <a:noFill/>
          <a:ln w="571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Edge Server</a:t>
            </a:r>
          </a:p>
        </p:txBody>
      </p:sp>
      <p:sp>
        <p:nvSpPr>
          <p:cNvPr id="70" name="Arco 69">
            <a:extLst>
              <a:ext uri="{FF2B5EF4-FFF2-40B4-BE49-F238E27FC236}">
                <a16:creationId xmlns:a16="http://schemas.microsoft.com/office/drawing/2014/main" id="{161FF157-A6A2-4B46-A72C-5E54522B30B5}"/>
              </a:ext>
            </a:extLst>
          </p:cNvPr>
          <p:cNvSpPr/>
          <p:nvPr/>
        </p:nvSpPr>
        <p:spPr>
          <a:xfrm>
            <a:off x="4057130" y="3056431"/>
            <a:ext cx="2701479" cy="969161"/>
          </a:xfrm>
          <a:prstGeom prst="arc">
            <a:avLst>
              <a:gd name="adj1" fmla="val 14630085"/>
              <a:gd name="adj2" fmla="val 0"/>
            </a:avLst>
          </a:prstGeom>
          <a:ln>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o 70">
            <a:extLst>
              <a:ext uri="{FF2B5EF4-FFF2-40B4-BE49-F238E27FC236}">
                <a16:creationId xmlns:a16="http://schemas.microsoft.com/office/drawing/2014/main" id="{40C931F1-6688-EC43-9960-13A5D84ABC6B}"/>
              </a:ext>
            </a:extLst>
          </p:cNvPr>
          <p:cNvSpPr/>
          <p:nvPr/>
        </p:nvSpPr>
        <p:spPr>
          <a:xfrm rot="10800000">
            <a:off x="625828" y="1069430"/>
            <a:ext cx="2160986" cy="2088508"/>
          </a:xfrm>
          <a:prstGeom prst="arc">
            <a:avLst>
              <a:gd name="adj1" fmla="val 16156277"/>
              <a:gd name="adj2" fmla="val 326416"/>
            </a:avLst>
          </a:prstGeom>
          <a:ln>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E114F352-1F26-204C-8ADE-99A21FD6AC19}"/>
              </a:ext>
            </a:extLst>
          </p:cNvPr>
          <p:cNvSpPr txBox="1"/>
          <p:nvPr/>
        </p:nvSpPr>
        <p:spPr>
          <a:xfrm>
            <a:off x="145997" y="5016090"/>
            <a:ext cx="1593706" cy="646331"/>
          </a:xfrm>
          <a:prstGeom prst="rect">
            <a:avLst/>
          </a:prstGeom>
          <a:noFill/>
        </p:spPr>
        <p:txBody>
          <a:bodyPr wrap="square" rtlCol="0">
            <a:spAutoFit/>
          </a:bodyPr>
          <a:lstStyle/>
          <a:p>
            <a:r>
              <a:rPr lang="en-US" dirty="0"/>
              <a:t>Command Line</a:t>
            </a:r>
          </a:p>
          <a:p>
            <a:r>
              <a:rPr lang="en-US" dirty="0"/>
              <a:t>Interface</a:t>
            </a:r>
          </a:p>
        </p:txBody>
      </p:sp>
      <p:pic>
        <p:nvPicPr>
          <p:cNvPr id="7" name="Picture 6" descr="A picture containing text, computer&#10;&#10;Description automatically generated">
            <a:extLst>
              <a:ext uri="{FF2B5EF4-FFF2-40B4-BE49-F238E27FC236}">
                <a16:creationId xmlns:a16="http://schemas.microsoft.com/office/drawing/2014/main" id="{5CF6EE1E-FF55-D34C-A477-B074958F5BD5}"/>
              </a:ext>
            </a:extLst>
          </p:cNvPr>
          <p:cNvPicPr>
            <a:picLocks noChangeAspect="1"/>
          </p:cNvPicPr>
          <p:nvPr/>
        </p:nvPicPr>
        <p:blipFill>
          <a:blip r:embed="rId6"/>
          <a:stretch>
            <a:fillRect/>
          </a:stretch>
        </p:blipFill>
        <p:spPr>
          <a:xfrm>
            <a:off x="239865" y="1131720"/>
            <a:ext cx="817545" cy="817545"/>
          </a:xfrm>
          <a:prstGeom prst="rect">
            <a:avLst/>
          </a:prstGeom>
        </p:spPr>
      </p:pic>
    </p:spTree>
    <p:extLst>
      <p:ext uri="{BB962C8B-B14F-4D97-AF65-F5344CB8AC3E}">
        <p14:creationId xmlns:p14="http://schemas.microsoft.com/office/powerpoint/2010/main" val="19222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400" fill="hold"/>
                                        <p:tgtEl>
                                          <p:spTgt spid="64"/>
                                        </p:tgtEl>
                                        <p:attrNameLst>
                                          <p:attrName>ppt_x</p:attrName>
                                        </p:attrNameLst>
                                      </p:cBhvr>
                                      <p:tavLst>
                                        <p:tav tm="0">
                                          <p:val>
                                            <p:strVal val="1+#ppt_w/2"/>
                                          </p:val>
                                        </p:tav>
                                        <p:tav tm="100000">
                                          <p:val>
                                            <p:strVal val="#ppt_x"/>
                                          </p:val>
                                        </p:tav>
                                      </p:tavLst>
                                    </p:anim>
                                    <p:anim calcmode="lin" valueType="num">
                                      <p:cBhvr additive="base">
                                        <p:cTn id="8" dur="4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400" fill="hold"/>
                                        <p:tgtEl>
                                          <p:spTgt spid="10"/>
                                        </p:tgtEl>
                                        <p:attrNameLst>
                                          <p:attrName>ppt_x</p:attrName>
                                        </p:attrNameLst>
                                      </p:cBhvr>
                                      <p:tavLst>
                                        <p:tav tm="0">
                                          <p:val>
                                            <p:strVal val="1+#ppt_w/2"/>
                                          </p:val>
                                        </p:tav>
                                        <p:tav tm="100000">
                                          <p:val>
                                            <p:strVal val="#ppt_x"/>
                                          </p:val>
                                        </p:tav>
                                      </p:tavLst>
                                    </p:anim>
                                    <p:anim calcmode="lin" valueType="num">
                                      <p:cBhvr additive="base">
                                        <p:cTn id="14" dur="4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400" fill="hold"/>
                                        <p:tgtEl>
                                          <p:spTgt spid="11"/>
                                        </p:tgtEl>
                                        <p:attrNameLst>
                                          <p:attrName>ppt_x</p:attrName>
                                        </p:attrNameLst>
                                      </p:cBhvr>
                                      <p:tavLst>
                                        <p:tav tm="0">
                                          <p:val>
                                            <p:strVal val="1+#ppt_w/2"/>
                                          </p:val>
                                        </p:tav>
                                        <p:tav tm="100000">
                                          <p:val>
                                            <p:strVal val="#ppt_x"/>
                                          </p:val>
                                        </p:tav>
                                      </p:tavLst>
                                    </p:anim>
                                    <p:anim calcmode="lin" valueType="num">
                                      <p:cBhvr additive="base">
                                        <p:cTn id="20" dur="4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400" fill="hold"/>
                                        <p:tgtEl>
                                          <p:spTgt spid="14"/>
                                        </p:tgtEl>
                                        <p:attrNameLst>
                                          <p:attrName>ppt_x</p:attrName>
                                        </p:attrNameLst>
                                      </p:cBhvr>
                                      <p:tavLst>
                                        <p:tav tm="0">
                                          <p:val>
                                            <p:strVal val="1+#ppt_w/2"/>
                                          </p:val>
                                        </p:tav>
                                        <p:tav tm="100000">
                                          <p:val>
                                            <p:strVal val="#ppt_x"/>
                                          </p:val>
                                        </p:tav>
                                      </p:tavLst>
                                    </p:anim>
                                    <p:anim calcmode="lin" valueType="num">
                                      <p:cBhvr additive="base">
                                        <p:cTn id="24" dur="4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400" fill="hold"/>
                                        <p:tgtEl>
                                          <p:spTgt spid="17"/>
                                        </p:tgtEl>
                                        <p:attrNameLst>
                                          <p:attrName>ppt_x</p:attrName>
                                        </p:attrNameLst>
                                      </p:cBhvr>
                                      <p:tavLst>
                                        <p:tav tm="0">
                                          <p:val>
                                            <p:strVal val="1+#ppt_w/2"/>
                                          </p:val>
                                        </p:tav>
                                        <p:tav tm="100000">
                                          <p:val>
                                            <p:strVal val="#ppt_x"/>
                                          </p:val>
                                        </p:tav>
                                      </p:tavLst>
                                    </p:anim>
                                    <p:anim calcmode="lin" valueType="num">
                                      <p:cBhvr additive="base">
                                        <p:cTn id="28" dur="4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400" fill="hold"/>
                                        <p:tgtEl>
                                          <p:spTgt spid="16"/>
                                        </p:tgtEl>
                                        <p:attrNameLst>
                                          <p:attrName>ppt_x</p:attrName>
                                        </p:attrNameLst>
                                      </p:cBhvr>
                                      <p:tavLst>
                                        <p:tav tm="0">
                                          <p:val>
                                            <p:strVal val="1+#ppt_w/2"/>
                                          </p:val>
                                        </p:tav>
                                        <p:tav tm="100000">
                                          <p:val>
                                            <p:strVal val="#ppt_x"/>
                                          </p:val>
                                        </p:tav>
                                      </p:tavLst>
                                    </p:anim>
                                    <p:anim calcmode="lin" valueType="num">
                                      <p:cBhvr additive="base">
                                        <p:cTn id="32" dur="4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400" fill="hold"/>
                                        <p:tgtEl>
                                          <p:spTgt spid="15"/>
                                        </p:tgtEl>
                                        <p:attrNameLst>
                                          <p:attrName>ppt_x</p:attrName>
                                        </p:attrNameLst>
                                      </p:cBhvr>
                                      <p:tavLst>
                                        <p:tav tm="0">
                                          <p:val>
                                            <p:strVal val="1+#ppt_w/2"/>
                                          </p:val>
                                        </p:tav>
                                        <p:tav tm="100000">
                                          <p:val>
                                            <p:strVal val="#ppt_x"/>
                                          </p:val>
                                        </p:tav>
                                      </p:tavLst>
                                    </p:anim>
                                    <p:anim calcmode="lin" valueType="num">
                                      <p:cBhvr additive="base">
                                        <p:cTn id="36" dur="4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400" fill="hold"/>
                                        <p:tgtEl>
                                          <p:spTgt spid="40"/>
                                        </p:tgtEl>
                                        <p:attrNameLst>
                                          <p:attrName>ppt_x</p:attrName>
                                        </p:attrNameLst>
                                      </p:cBhvr>
                                      <p:tavLst>
                                        <p:tav tm="0">
                                          <p:val>
                                            <p:strVal val="1+#ppt_w/2"/>
                                          </p:val>
                                        </p:tav>
                                        <p:tav tm="100000">
                                          <p:val>
                                            <p:strVal val="#ppt_x"/>
                                          </p:val>
                                        </p:tav>
                                      </p:tavLst>
                                    </p:anim>
                                    <p:anim calcmode="lin" valueType="num">
                                      <p:cBhvr additive="base">
                                        <p:cTn id="42" dur="400" fill="hold"/>
                                        <p:tgtEl>
                                          <p:spTgt spid="4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400" fill="hold"/>
                                        <p:tgtEl>
                                          <p:spTgt spid="41"/>
                                        </p:tgtEl>
                                        <p:attrNameLst>
                                          <p:attrName>ppt_x</p:attrName>
                                        </p:attrNameLst>
                                      </p:cBhvr>
                                      <p:tavLst>
                                        <p:tav tm="0">
                                          <p:val>
                                            <p:strVal val="1+#ppt_w/2"/>
                                          </p:val>
                                        </p:tav>
                                        <p:tav tm="100000">
                                          <p:val>
                                            <p:strVal val="#ppt_x"/>
                                          </p:val>
                                        </p:tav>
                                      </p:tavLst>
                                    </p:anim>
                                    <p:anim calcmode="lin" valueType="num">
                                      <p:cBhvr additive="base">
                                        <p:cTn id="46" dur="400" fill="hold"/>
                                        <p:tgtEl>
                                          <p:spTgt spid="41"/>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400" fill="hold"/>
                                        <p:tgtEl>
                                          <p:spTgt spid="3"/>
                                        </p:tgtEl>
                                        <p:attrNameLst>
                                          <p:attrName>ppt_x</p:attrName>
                                        </p:attrNameLst>
                                      </p:cBhvr>
                                      <p:tavLst>
                                        <p:tav tm="0">
                                          <p:val>
                                            <p:strVal val="1+#ppt_w/2"/>
                                          </p:val>
                                        </p:tav>
                                        <p:tav tm="100000">
                                          <p:val>
                                            <p:strVal val="#ppt_x"/>
                                          </p:val>
                                        </p:tav>
                                      </p:tavLst>
                                    </p:anim>
                                    <p:anim calcmode="lin" valueType="num">
                                      <p:cBhvr additive="base">
                                        <p:cTn id="50" dur="4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400" fill="hold"/>
                                        <p:tgtEl>
                                          <p:spTgt spid="48"/>
                                        </p:tgtEl>
                                        <p:attrNameLst>
                                          <p:attrName>ppt_x</p:attrName>
                                        </p:attrNameLst>
                                      </p:cBhvr>
                                      <p:tavLst>
                                        <p:tav tm="0">
                                          <p:val>
                                            <p:strVal val="1+#ppt_w/2"/>
                                          </p:val>
                                        </p:tav>
                                        <p:tav tm="100000">
                                          <p:val>
                                            <p:strVal val="#ppt_x"/>
                                          </p:val>
                                        </p:tav>
                                      </p:tavLst>
                                    </p:anim>
                                    <p:anim calcmode="lin" valueType="num">
                                      <p:cBhvr additive="base">
                                        <p:cTn id="56" dur="400" fill="hold"/>
                                        <p:tgtEl>
                                          <p:spTgt spid="4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400" fill="hold"/>
                                        <p:tgtEl>
                                          <p:spTgt spid="49"/>
                                        </p:tgtEl>
                                        <p:attrNameLst>
                                          <p:attrName>ppt_x</p:attrName>
                                        </p:attrNameLst>
                                      </p:cBhvr>
                                      <p:tavLst>
                                        <p:tav tm="0">
                                          <p:val>
                                            <p:strVal val="1+#ppt_w/2"/>
                                          </p:val>
                                        </p:tav>
                                        <p:tav tm="100000">
                                          <p:val>
                                            <p:strVal val="#ppt_x"/>
                                          </p:val>
                                        </p:tav>
                                      </p:tavLst>
                                    </p:anim>
                                    <p:anim calcmode="lin" valueType="num">
                                      <p:cBhvr additive="base">
                                        <p:cTn id="60" dur="400" fill="hold"/>
                                        <p:tgtEl>
                                          <p:spTgt spid="49"/>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400" fill="hold"/>
                                        <p:tgtEl>
                                          <p:spTgt spid="43"/>
                                        </p:tgtEl>
                                        <p:attrNameLst>
                                          <p:attrName>ppt_x</p:attrName>
                                        </p:attrNameLst>
                                      </p:cBhvr>
                                      <p:tavLst>
                                        <p:tav tm="0">
                                          <p:val>
                                            <p:strVal val="1+#ppt_w/2"/>
                                          </p:val>
                                        </p:tav>
                                        <p:tav tm="100000">
                                          <p:val>
                                            <p:strVal val="#ppt_x"/>
                                          </p:val>
                                        </p:tav>
                                      </p:tavLst>
                                    </p:anim>
                                    <p:anim calcmode="lin" valueType="num">
                                      <p:cBhvr additive="base">
                                        <p:cTn id="64" dur="400" fill="hold"/>
                                        <p:tgtEl>
                                          <p:spTgt spid="43"/>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400" fill="hold"/>
                                        <p:tgtEl>
                                          <p:spTgt spid="45"/>
                                        </p:tgtEl>
                                        <p:attrNameLst>
                                          <p:attrName>ppt_x</p:attrName>
                                        </p:attrNameLst>
                                      </p:cBhvr>
                                      <p:tavLst>
                                        <p:tav tm="0">
                                          <p:val>
                                            <p:strVal val="1+#ppt_w/2"/>
                                          </p:val>
                                        </p:tav>
                                        <p:tav tm="100000">
                                          <p:val>
                                            <p:strVal val="#ppt_x"/>
                                          </p:val>
                                        </p:tav>
                                      </p:tavLst>
                                    </p:anim>
                                    <p:anim calcmode="lin" valueType="num">
                                      <p:cBhvr additive="base">
                                        <p:cTn id="68" dur="4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400" fill="hold"/>
                                        <p:tgtEl>
                                          <p:spTgt spid="47"/>
                                        </p:tgtEl>
                                        <p:attrNameLst>
                                          <p:attrName>ppt_x</p:attrName>
                                        </p:attrNameLst>
                                      </p:cBhvr>
                                      <p:tavLst>
                                        <p:tav tm="0">
                                          <p:val>
                                            <p:strVal val="1+#ppt_w/2"/>
                                          </p:val>
                                        </p:tav>
                                        <p:tav tm="100000">
                                          <p:val>
                                            <p:strVal val="#ppt_x"/>
                                          </p:val>
                                        </p:tav>
                                      </p:tavLst>
                                    </p:anim>
                                    <p:anim calcmode="lin" valueType="num">
                                      <p:cBhvr additive="base">
                                        <p:cTn id="72" dur="4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400" fill="hold"/>
                                        <p:tgtEl>
                                          <p:spTgt spid="23"/>
                                        </p:tgtEl>
                                        <p:attrNameLst>
                                          <p:attrName>ppt_x</p:attrName>
                                        </p:attrNameLst>
                                      </p:cBhvr>
                                      <p:tavLst>
                                        <p:tav tm="0">
                                          <p:val>
                                            <p:strVal val="1+#ppt_w/2"/>
                                          </p:val>
                                        </p:tav>
                                        <p:tav tm="100000">
                                          <p:val>
                                            <p:strVal val="#ppt_x"/>
                                          </p:val>
                                        </p:tav>
                                      </p:tavLst>
                                    </p:anim>
                                    <p:anim calcmode="lin" valueType="num">
                                      <p:cBhvr additive="base">
                                        <p:cTn id="78" dur="400" fill="hold"/>
                                        <p:tgtEl>
                                          <p:spTgt spid="2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anim calcmode="lin" valueType="num">
                                      <p:cBhvr additive="base">
                                        <p:cTn id="81" dur="400" fill="hold"/>
                                        <p:tgtEl>
                                          <p:spTgt spid="70"/>
                                        </p:tgtEl>
                                        <p:attrNameLst>
                                          <p:attrName>ppt_x</p:attrName>
                                        </p:attrNameLst>
                                      </p:cBhvr>
                                      <p:tavLst>
                                        <p:tav tm="0">
                                          <p:val>
                                            <p:strVal val="1+#ppt_w/2"/>
                                          </p:val>
                                        </p:tav>
                                        <p:tav tm="100000">
                                          <p:val>
                                            <p:strVal val="#ppt_x"/>
                                          </p:val>
                                        </p:tav>
                                      </p:tavLst>
                                    </p:anim>
                                    <p:anim calcmode="lin" valueType="num">
                                      <p:cBhvr additive="base">
                                        <p:cTn id="82" dur="400" fill="hold"/>
                                        <p:tgtEl>
                                          <p:spTgt spid="7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additive="base">
                                        <p:cTn id="85" dur="400" fill="hold"/>
                                        <p:tgtEl>
                                          <p:spTgt spid="71"/>
                                        </p:tgtEl>
                                        <p:attrNameLst>
                                          <p:attrName>ppt_x</p:attrName>
                                        </p:attrNameLst>
                                      </p:cBhvr>
                                      <p:tavLst>
                                        <p:tav tm="0">
                                          <p:val>
                                            <p:strVal val="1+#ppt_w/2"/>
                                          </p:val>
                                        </p:tav>
                                        <p:tav tm="100000">
                                          <p:val>
                                            <p:strVal val="#ppt_x"/>
                                          </p:val>
                                        </p:tav>
                                      </p:tavLst>
                                    </p:anim>
                                    <p:anim calcmode="lin" valueType="num">
                                      <p:cBhvr additive="base">
                                        <p:cTn id="86" dur="400" fill="hold"/>
                                        <p:tgtEl>
                                          <p:spTgt spid="7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400" fill="hold"/>
                                        <p:tgtEl>
                                          <p:spTgt spid="34"/>
                                        </p:tgtEl>
                                        <p:attrNameLst>
                                          <p:attrName>ppt_x</p:attrName>
                                        </p:attrNameLst>
                                      </p:cBhvr>
                                      <p:tavLst>
                                        <p:tav tm="0">
                                          <p:val>
                                            <p:strVal val="1+#ppt_w/2"/>
                                          </p:val>
                                        </p:tav>
                                        <p:tav tm="100000">
                                          <p:val>
                                            <p:strVal val="#ppt_x"/>
                                          </p:val>
                                        </p:tav>
                                      </p:tavLst>
                                    </p:anim>
                                    <p:anim calcmode="lin" valueType="num">
                                      <p:cBhvr additive="base">
                                        <p:cTn id="90" dur="400" fill="hold"/>
                                        <p:tgtEl>
                                          <p:spTgt spid="34"/>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 calcmode="lin" valueType="num">
                                      <p:cBhvr additive="base">
                                        <p:cTn id="93" dur="400" fill="hold"/>
                                        <p:tgtEl>
                                          <p:spTgt spid="7"/>
                                        </p:tgtEl>
                                        <p:attrNameLst>
                                          <p:attrName>ppt_x</p:attrName>
                                        </p:attrNameLst>
                                      </p:cBhvr>
                                      <p:tavLst>
                                        <p:tav tm="0">
                                          <p:val>
                                            <p:strVal val="1+#ppt_w/2"/>
                                          </p:val>
                                        </p:tav>
                                        <p:tav tm="100000">
                                          <p:val>
                                            <p:strVal val="#ppt_x"/>
                                          </p:val>
                                        </p:tav>
                                      </p:tavLst>
                                    </p:anim>
                                    <p:anim calcmode="lin" valueType="num">
                                      <p:cBhvr additive="base">
                                        <p:cTn id="94" dur="4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7" grpId="0" animBg="1"/>
      <p:bldP spid="23" grpId="0"/>
      <p:bldP spid="34" grpId="0"/>
      <p:bldP spid="41" grpId="0"/>
      <p:bldP spid="48" grpId="0" animBg="1"/>
      <p:bldP spid="49" grpId="0"/>
      <p:bldP spid="64" grpId="0" animBg="1"/>
      <p:bldP spid="70" grpId="0" animBg="1"/>
      <p:bldP spid="71"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F8995C-6617-A142-8C9C-EB82E566760C}"/>
              </a:ext>
            </a:extLst>
          </p:cNvPr>
          <p:cNvSpPr>
            <a:spLocks noGrp="1"/>
          </p:cNvSpPr>
          <p:nvPr>
            <p:ph type="title"/>
          </p:nvPr>
        </p:nvSpPr>
        <p:spPr/>
        <p:txBody>
          <a:bodyPr/>
          <a:lstStyle/>
          <a:p>
            <a:r>
              <a:rPr lang="en-US" dirty="0"/>
              <a:t>Emulation</a:t>
            </a:r>
          </a:p>
        </p:txBody>
      </p:sp>
      <p:sp>
        <p:nvSpPr>
          <p:cNvPr id="3" name="Segnaposto contenuto 2">
            <a:extLst>
              <a:ext uri="{FF2B5EF4-FFF2-40B4-BE49-F238E27FC236}">
                <a16:creationId xmlns:a16="http://schemas.microsoft.com/office/drawing/2014/main" id="{490AD12F-9CB6-6B44-A8D7-D9D155F8FA52}"/>
              </a:ext>
            </a:extLst>
          </p:cNvPr>
          <p:cNvSpPr>
            <a:spLocks noGrp="1"/>
          </p:cNvSpPr>
          <p:nvPr>
            <p:ph idx="1"/>
          </p:nvPr>
        </p:nvSpPr>
        <p:spPr/>
        <p:txBody>
          <a:bodyPr anchor="ctr"/>
          <a:lstStyle/>
          <a:p>
            <a:r>
              <a:rPr lang="en-US" dirty="0"/>
              <a:t>We run the prototype on an emulation of a small edge network</a:t>
            </a:r>
          </a:p>
          <a:p>
            <a:r>
              <a:rPr lang="en-US" sz="1600" dirty="0"/>
              <a:t>Using 4 Virtual Machines with 3 GB of RAM each</a:t>
            </a:r>
          </a:p>
          <a:p>
            <a:endParaRPr lang="en-US" dirty="0"/>
          </a:p>
          <a:p>
            <a:pPr marL="342900" indent="-342900">
              <a:buFont typeface="Arial" panose="020B0604020202020204" pitchFamily="34" charset="0"/>
              <a:buChar char="•"/>
            </a:pPr>
            <a:r>
              <a:rPr lang="en-US" dirty="0">
                <a:solidFill>
                  <a:srgbClr val="004F00"/>
                </a:solidFill>
              </a:rPr>
              <a:t>Scalability</a:t>
            </a:r>
            <a:r>
              <a:rPr lang="en-US" dirty="0"/>
              <a:t>: new function containers get immediately created to handle the stream of requests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4F00"/>
                </a:solidFill>
              </a:rPr>
              <a:t>Usability</a:t>
            </a:r>
            <a:r>
              <a:rPr lang="en-US" dirty="0"/>
              <a:t>: we implemented the structure of the use cases easily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4F0000"/>
                </a:solidFill>
              </a:rPr>
              <a:t>Cold-start price</a:t>
            </a:r>
            <a:r>
              <a:rPr lang="en-US" dirty="0"/>
              <a:t>: latency in the order of hundreds of milliseconds when executing the function for the first time</a:t>
            </a:r>
          </a:p>
        </p:txBody>
      </p:sp>
    </p:spTree>
    <p:extLst>
      <p:ext uri="{BB962C8B-B14F-4D97-AF65-F5344CB8AC3E}">
        <p14:creationId xmlns:p14="http://schemas.microsoft.com/office/powerpoint/2010/main" val="1726085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6A3B-B6E5-1E4A-BD15-83DE9FC7D082}"/>
              </a:ext>
            </a:extLst>
          </p:cNvPr>
          <p:cNvSpPr>
            <a:spLocks noGrp="1"/>
          </p:cNvSpPr>
          <p:nvPr>
            <p:ph type="title"/>
          </p:nvPr>
        </p:nvSpPr>
        <p:spPr/>
        <p:txBody>
          <a:bodyPr/>
          <a:lstStyle/>
          <a:p>
            <a:r>
              <a:rPr lang="en-US" dirty="0"/>
              <a:t>Discrete-event Simulation</a:t>
            </a:r>
          </a:p>
        </p:txBody>
      </p:sp>
      <p:sp>
        <p:nvSpPr>
          <p:cNvPr id="3" name="Content Placeholder 2">
            <a:extLst>
              <a:ext uri="{FF2B5EF4-FFF2-40B4-BE49-F238E27FC236}">
                <a16:creationId xmlns:a16="http://schemas.microsoft.com/office/drawing/2014/main" id="{312A53BE-3F50-034B-9FA8-2CFFD98F740F}"/>
              </a:ext>
            </a:extLst>
          </p:cNvPr>
          <p:cNvSpPr>
            <a:spLocks noGrp="1"/>
          </p:cNvSpPr>
          <p:nvPr>
            <p:ph idx="1"/>
          </p:nvPr>
        </p:nvSpPr>
        <p:spPr>
          <a:xfrm>
            <a:off x="442449" y="1268430"/>
            <a:ext cx="4798623" cy="4692585"/>
          </a:xfrm>
        </p:spPr>
        <p:txBody>
          <a:bodyPr anchor="ctr"/>
          <a:lstStyle/>
          <a:p>
            <a:r>
              <a:rPr lang="en-US" dirty="0"/>
              <a:t>Many experiments, each experiment with:</a:t>
            </a:r>
          </a:p>
          <a:p>
            <a:pPr marL="342900" indent="-342900">
              <a:buFont typeface="Arial" panose="020B0604020202020204" pitchFamily="34" charset="0"/>
              <a:buChar char="•"/>
            </a:pPr>
            <a:r>
              <a:rPr lang="en-US" dirty="0"/>
              <a:t>Up to </a:t>
            </a:r>
            <a:r>
              <a:rPr lang="en-US" b="1" dirty="0"/>
              <a:t>300K smart devices</a:t>
            </a:r>
          </a:p>
          <a:p>
            <a:pPr marL="342900" indent="-342900">
              <a:buFont typeface="Arial" panose="020B0604020202020204" pitchFamily="34" charset="0"/>
              <a:buChar char="•"/>
            </a:pPr>
            <a:r>
              <a:rPr lang="en-US" dirty="0"/>
              <a:t>Up to </a:t>
            </a:r>
            <a:r>
              <a:rPr lang="en-US" b="1" dirty="0"/>
              <a:t>1K edge servers</a:t>
            </a:r>
          </a:p>
          <a:p>
            <a:pPr marL="342900" indent="-342900">
              <a:buFont typeface="Arial" panose="020B0604020202020204" pitchFamily="34" charset="0"/>
              <a:buChar char="•"/>
            </a:pPr>
            <a:r>
              <a:rPr lang="en-US" b="1" dirty="0"/>
              <a:t>Processing time</a:t>
            </a:r>
            <a:r>
              <a:rPr lang="en-US" dirty="0"/>
              <a:t> proportional to size of data in bytes and processing power</a:t>
            </a:r>
          </a:p>
          <a:p>
            <a:pPr marL="342900" indent="-342900">
              <a:buFont typeface="Arial" panose="020B0604020202020204" pitchFamily="34" charset="0"/>
              <a:buChar char="•"/>
            </a:pPr>
            <a:r>
              <a:rPr lang="en-US" dirty="0"/>
              <a:t>Lower </a:t>
            </a:r>
            <a:r>
              <a:rPr lang="en-US" b="1" dirty="0"/>
              <a:t>processing power </a:t>
            </a:r>
            <a:r>
              <a:rPr lang="en-US" dirty="0"/>
              <a:t>at the edge than in a cloud data center</a:t>
            </a:r>
          </a:p>
          <a:p>
            <a:pPr marL="342900" indent="-342900">
              <a:buFont typeface="Arial" panose="020B0604020202020204" pitchFamily="34" charset="0"/>
              <a:buChar char="•"/>
            </a:pPr>
            <a:r>
              <a:rPr lang="en-US" b="1" dirty="0"/>
              <a:t>Transmission time </a:t>
            </a:r>
            <a:r>
              <a:rPr lang="en-US" dirty="0"/>
              <a:t>proportional to distance traveled</a:t>
            </a:r>
          </a:p>
        </p:txBody>
      </p:sp>
      <p:pic>
        <p:nvPicPr>
          <p:cNvPr id="7" name="Picture 6">
            <a:extLst>
              <a:ext uri="{FF2B5EF4-FFF2-40B4-BE49-F238E27FC236}">
                <a16:creationId xmlns:a16="http://schemas.microsoft.com/office/drawing/2014/main" id="{8467D67C-59CB-844C-9842-40B92C1EC85E}"/>
              </a:ext>
            </a:extLst>
          </p:cNvPr>
          <p:cNvPicPr>
            <a:picLocks noChangeAspect="1"/>
          </p:cNvPicPr>
          <p:nvPr/>
        </p:nvPicPr>
        <p:blipFill>
          <a:blip r:embed="rId3"/>
          <a:stretch>
            <a:fillRect/>
          </a:stretch>
        </p:blipFill>
        <p:spPr>
          <a:xfrm>
            <a:off x="5720576" y="1502976"/>
            <a:ext cx="3319653" cy="4223491"/>
          </a:xfrm>
          <a:prstGeom prst="rect">
            <a:avLst/>
          </a:prstGeom>
        </p:spPr>
      </p:pic>
    </p:spTree>
    <p:extLst>
      <p:ext uri="{BB962C8B-B14F-4D97-AF65-F5344CB8AC3E}">
        <p14:creationId xmlns:p14="http://schemas.microsoft.com/office/powerpoint/2010/main" val="1641869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44C6D7-0D31-A541-BA49-189C89078E68}"/>
              </a:ext>
            </a:extLst>
          </p:cNvPr>
          <p:cNvSpPr>
            <a:spLocks noGrp="1"/>
          </p:cNvSpPr>
          <p:nvPr>
            <p:ph type="title"/>
          </p:nvPr>
        </p:nvSpPr>
        <p:spPr/>
        <p:txBody>
          <a:bodyPr/>
          <a:lstStyle/>
          <a:p>
            <a:r>
              <a:rPr lang="en-US" dirty="0"/>
              <a:t>Simulation Results</a:t>
            </a:r>
          </a:p>
        </p:txBody>
      </p:sp>
      <p:pic>
        <p:nvPicPr>
          <p:cNvPr id="5" name="Segnaposto contenuto 4">
            <a:extLst>
              <a:ext uri="{FF2B5EF4-FFF2-40B4-BE49-F238E27FC236}">
                <a16:creationId xmlns:a16="http://schemas.microsoft.com/office/drawing/2014/main" id="{618B16DD-3577-024D-BC4B-6BBA1F5CF9C3}"/>
              </a:ext>
            </a:extLst>
          </p:cNvPr>
          <p:cNvPicPr>
            <a:picLocks noGrp="1" noChangeAspect="1"/>
          </p:cNvPicPr>
          <p:nvPr>
            <p:ph idx="1"/>
          </p:nvPr>
        </p:nvPicPr>
        <p:blipFill>
          <a:blip r:embed="rId3"/>
          <a:stretch>
            <a:fillRect/>
          </a:stretch>
        </p:blipFill>
        <p:spPr>
          <a:xfrm>
            <a:off x="1443276" y="1261132"/>
            <a:ext cx="6257447" cy="4693086"/>
          </a:xfrm>
        </p:spPr>
      </p:pic>
    </p:spTree>
    <p:extLst>
      <p:ext uri="{BB962C8B-B14F-4D97-AF65-F5344CB8AC3E}">
        <p14:creationId xmlns:p14="http://schemas.microsoft.com/office/powerpoint/2010/main" val="174199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44C6D7-0D31-A541-BA49-189C89078E68}"/>
              </a:ext>
            </a:extLst>
          </p:cNvPr>
          <p:cNvSpPr>
            <a:spLocks noGrp="1"/>
          </p:cNvSpPr>
          <p:nvPr>
            <p:ph type="title"/>
          </p:nvPr>
        </p:nvSpPr>
        <p:spPr/>
        <p:txBody>
          <a:bodyPr/>
          <a:lstStyle/>
          <a:p>
            <a:r>
              <a:rPr lang="en-US" dirty="0"/>
              <a:t>Simulation Results</a:t>
            </a:r>
          </a:p>
        </p:txBody>
      </p:sp>
      <p:pic>
        <p:nvPicPr>
          <p:cNvPr id="4" name="Immagine 9">
            <a:extLst>
              <a:ext uri="{FF2B5EF4-FFF2-40B4-BE49-F238E27FC236}">
                <a16:creationId xmlns:a16="http://schemas.microsoft.com/office/drawing/2014/main" id="{17A311C8-327B-C54C-A7DF-B5ADAD22E64E}"/>
              </a:ext>
            </a:extLst>
          </p:cNvPr>
          <p:cNvPicPr>
            <a:picLocks noChangeAspect="1"/>
          </p:cNvPicPr>
          <p:nvPr/>
        </p:nvPicPr>
        <p:blipFill>
          <a:blip r:embed="rId3"/>
          <a:stretch>
            <a:fillRect/>
          </a:stretch>
        </p:blipFill>
        <p:spPr>
          <a:xfrm>
            <a:off x="1443276" y="1238830"/>
            <a:ext cx="6257448" cy="4693086"/>
          </a:xfrm>
          <a:prstGeom prst="rect">
            <a:avLst/>
          </a:prstGeom>
        </p:spPr>
      </p:pic>
    </p:spTree>
    <p:extLst>
      <p:ext uri="{BB962C8B-B14F-4D97-AF65-F5344CB8AC3E}">
        <p14:creationId xmlns:p14="http://schemas.microsoft.com/office/powerpoint/2010/main" val="1917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2B0020-DF7D-8242-AB88-97DE07BF3A22}"/>
              </a:ext>
            </a:extLst>
          </p:cNvPr>
          <p:cNvSpPr>
            <a:spLocks noGrp="1"/>
          </p:cNvSpPr>
          <p:nvPr>
            <p:ph type="title"/>
          </p:nvPr>
        </p:nvSpPr>
        <p:spPr/>
        <p:txBody>
          <a:bodyPr/>
          <a:lstStyle/>
          <a:p>
            <a:r>
              <a:rPr lang="en-US" dirty="0"/>
              <a:t>Future Developments</a:t>
            </a:r>
          </a:p>
        </p:txBody>
      </p:sp>
      <p:sp>
        <p:nvSpPr>
          <p:cNvPr id="3" name="Segnaposto contenuto 2">
            <a:extLst>
              <a:ext uri="{FF2B5EF4-FFF2-40B4-BE49-F238E27FC236}">
                <a16:creationId xmlns:a16="http://schemas.microsoft.com/office/drawing/2014/main" id="{CF4D256B-0D60-CC40-8386-62F39C45E1FF}"/>
              </a:ext>
            </a:extLst>
          </p:cNvPr>
          <p:cNvSpPr>
            <a:spLocks noGrp="1"/>
          </p:cNvSpPr>
          <p:nvPr>
            <p:ph idx="1"/>
          </p:nvPr>
        </p:nvSpPr>
        <p:spPr/>
        <p:txBody>
          <a:bodyPr anchor="ctr"/>
          <a:lstStyle/>
          <a:p>
            <a:pPr marL="342900" indent="-342900">
              <a:buFont typeface="Arial" panose="020B0604020202020204" pitchFamily="34" charset="0"/>
              <a:buChar char="•"/>
            </a:pPr>
            <a:r>
              <a:rPr lang="en-US" b="1" dirty="0"/>
              <a:t>Session consistency </a:t>
            </a:r>
            <a:r>
              <a:rPr lang="en-US" dirty="0"/>
              <a:t>is needed by some use cases that with our solution can’t be fulfilled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Edge locations can be overwhelmed due to random spikes in requests, </a:t>
            </a:r>
            <a:r>
              <a:rPr lang="en-US" b="1" dirty="0"/>
              <a:t>computation offloading </a:t>
            </a:r>
            <a:r>
              <a:rPr lang="en-US" dirty="0"/>
              <a:t>can solve this problem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a:t>
            </a:r>
            <a:r>
              <a:rPr lang="en-US" b="1" dirty="0"/>
              <a:t>cold-start time </a:t>
            </a:r>
            <a:r>
              <a:rPr lang="en-US" dirty="0"/>
              <a:t>impact the initial latency for new requests</a:t>
            </a:r>
          </a:p>
        </p:txBody>
      </p:sp>
    </p:spTree>
    <p:extLst>
      <p:ext uri="{BB962C8B-B14F-4D97-AF65-F5344CB8AC3E}">
        <p14:creationId xmlns:p14="http://schemas.microsoft.com/office/powerpoint/2010/main" val="308306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4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4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4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4" dur="4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5993D-3B48-C845-9056-9852F4823DA9}"/>
              </a:ext>
            </a:extLst>
          </p:cNvPr>
          <p:cNvSpPr>
            <a:spLocks noGrp="1"/>
          </p:cNvSpPr>
          <p:nvPr>
            <p:ph type="title"/>
          </p:nvPr>
        </p:nvSpPr>
        <p:spPr/>
        <p:txBody>
          <a:bodyPr/>
          <a:lstStyle/>
          <a:p>
            <a:r>
              <a:rPr lang="en-US" dirty="0"/>
              <a:t>Conclusions</a:t>
            </a:r>
          </a:p>
        </p:txBody>
      </p:sp>
      <p:sp>
        <p:nvSpPr>
          <p:cNvPr id="3" name="Segnaposto contenuto 2">
            <a:extLst>
              <a:ext uri="{FF2B5EF4-FFF2-40B4-BE49-F238E27FC236}">
                <a16:creationId xmlns:a16="http://schemas.microsoft.com/office/drawing/2014/main" id="{C161E3B3-7DE6-DF41-90CA-20E8F7DF0319}"/>
              </a:ext>
            </a:extLst>
          </p:cNvPr>
          <p:cNvSpPr>
            <a:spLocks noGrp="1"/>
          </p:cNvSpPr>
          <p:nvPr>
            <p:ph idx="1"/>
          </p:nvPr>
        </p:nvSpPr>
        <p:spPr/>
        <p:txBody>
          <a:bodyPr anchor="ctr"/>
          <a:lstStyle/>
          <a:p>
            <a:pPr marL="342900" indent="-342900">
              <a:buFont typeface="Arial" panose="020B0604020202020204" pitchFamily="34" charset="0"/>
              <a:buChar char="•"/>
            </a:pPr>
            <a:r>
              <a:rPr lang="en-US" dirty="0"/>
              <a:t>We </a:t>
            </a:r>
            <a:r>
              <a:rPr lang="en-US" b="1" dirty="0"/>
              <a:t>studied</a:t>
            </a:r>
            <a:r>
              <a:rPr lang="en-US" dirty="0"/>
              <a:t> the literature and the industry frameworks, and </a:t>
            </a:r>
            <a:r>
              <a:rPr lang="en-US" b="1" dirty="0"/>
              <a:t>found room </a:t>
            </a:r>
            <a:r>
              <a:rPr lang="en-US" dirty="0"/>
              <a:t>for a new solution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a:t>
            </a:r>
            <a:r>
              <a:rPr lang="en-US" b="1" dirty="0"/>
              <a:t>designed and implemented </a:t>
            </a:r>
            <a:r>
              <a:rPr lang="en-US" dirty="0"/>
              <a:t>a new solution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a:t>
            </a:r>
            <a:r>
              <a:rPr lang="en-US" b="1" dirty="0"/>
              <a:t>evaluated</a:t>
            </a:r>
            <a:r>
              <a:rPr lang="en-US" dirty="0"/>
              <a:t> our solution and found that, with the right use cases, it provides immense benefits in terms of reduced traffic and in terms of lower latencies</a:t>
            </a:r>
          </a:p>
        </p:txBody>
      </p:sp>
    </p:spTree>
    <p:extLst>
      <p:ext uri="{BB962C8B-B14F-4D97-AF65-F5344CB8AC3E}">
        <p14:creationId xmlns:p14="http://schemas.microsoft.com/office/powerpoint/2010/main" val="67246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B7D5C6B-6350-C04D-9EE7-026985BEA4A9}"/>
              </a:ext>
            </a:extLst>
          </p:cNvPr>
          <p:cNvSpPr>
            <a:spLocks noGrp="1"/>
          </p:cNvSpPr>
          <p:nvPr>
            <p:ph idx="1"/>
          </p:nvPr>
        </p:nvSpPr>
        <p:spPr/>
        <p:txBody>
          <a:bodyPr anchor="ctr">
            <a:normAutofit/>
          </a:bodyPr>
          <a:lstStyle/>
          <a:p>
            <a:pPr algn="ctr"/>
            <a:r>
              <a:rPr lang="en-US" sz="3600" b="1" dirty="0">
                <a:solidFill>
                  <a:srgbClr val="395464"/>
                </a:solidFill>
                <a:latin typeface="Trebuchet MS" panose="020B0703020202090204" pitchFamily="34" charset="0"/>
                <a:cs typeface="PHOSPHATE SOLID" panose="02000506050000020004" pitchFamily="2" charset="77"/>
              </a:rPr>
              <a:t>Thank You</a:t>
            </a:r>
          </a:p>
          <a:p>
            <a:pPr algn="ctr"/>
            <a:r>
              <a:rPr lang="en-US" sz="3600" b="1" dirty="0">
                <a:solidFill>
                  <a:srgbClr val="395464"/>
                </a:solidFill>
                <a:latin typeface="Trebuchet MS" panose="020B0703020202090204" pitchFamily="34" charset="0"/>
                <a:cs typeface="PHOSPHATE SOLID" panose="02000506050000020004" pitchFamily="2" charset="77"/>
              </a:rPr>
              <a:t>For Your Attention</a:t>
            </a:r>
          </a:p>
          <a:p>
            <a:pPr algn="ctr"/>
            <a:endParaRPr lang="en-US" sz="3600" b="1" dirty="0">
              <a:solidFill>
                <a:srgbClr val="395464"/>
              </a:solidFill>
              <a:latin typeface="Trebuchet MS" panose="020B0703020202090204" pitchFamily="34" charset="0"/>
              <a:cs typeface="PHOSPHATE SOLID" panose="02000506050000020004" pitchFamily="2" charset="77"/>
            </a:endParaRPr>
          </a:p>
          <a:p>
            <a:pPr algn="ctr"/>
            <a:r>
              <a:rPr lang="en-US" sz="3600" b="1" dirty="0">
                <a:solidFill>
                  <a:srgbClr val="395464"/>
                </a:solidFill>
                <a:latin typeface="Trebuchet MS" panose="020B0703020202090204" pitchFamily="34" charset="0"/>
                <a:cs typeface="PHOSPHATE SOLID" panose="02000506050000020004" pitchFamily="2" charset="77"/>
              </a:rPr>
              <a:t>Any Questions?</a:t>
            </a:r>
          </a:p>
        </p:txBody>
      </p:sp>
      <p:pic>
        <p:nvPicPr>
          <p:cNvPr id="4" name="Immagine 3">
            <a:extLst>
              <a:ext uri="{FF2B5EF4-FFF2-40B4-BE49-F238E27FC236}">
                <a16:creationId xmlns:a16="http://schemas.microsoft.com/office/drawing/2014/main" id="{CABEC36B-B8B1-7047-B061-F0FD991CC3E6}"/>
              </a:ext>
            </a:extLst>
          </p:cNvPr>
          <p:cNvPicPr>
            <a:picLocks noChangeAspect="1"/>
          </p:cNvPicPr>
          <p:nvPr/>
        </p:nvPicPr>
        <p:blipFill rotWithShape="1">
          <a:blip r:embed="rId3">
            <a:duotone>
              <a:schemeClr val="accent1">
                <a:shade val="45000"/>
                <a:satMod val="135000"/>
              </a:schemeClr>
              <a:prstClr val="white"/>
            </a:duotone>
          </a:blip>
          <a:srcRect l="-1" t="-79" r="25999" b="25876"/>
          <a:stretch/>
        </p:blipFill>
        <p:spPr>
          <a:xfrm>
            <a:off x="7032879" y="4061639"/>
            <a:ext cx="2111122" cy="2116911"/>
          </a:xfrm>
          <a:prstGeom prst="rect">
            <a:avLst/>
          </a:prstGeom>
        </p:spPr>
      </p:pic>
    </p:spTree>
    <p:extLst>
      <p:ext uri="{BB962C8B-B14F-4D97-AF65-F5344CB8AC3E}">
        <p14:creationId xmlns:p14="http://schemas.microsoft.com/office/powerpoint/2010/main" val="297653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latin typeface="+mj-lt"/>
              </a:rPr>
              <a:t>Introduction: Edge Computing</a:t>
            </a:r>
          </a:p>
        </p:txBody>
      </p:sp>
      <p:sp>
        <p:nvSpPr>
          <p:cNvPr id="3" name="Segnaposto contenuto 2"/>
          <p:cNvSpPr>
            <a:spLocks noGrp="1"/>
          </p:cNvSpPr>
          <p:nvPr>
            <p:ph idx="1"/>
          </p:nvPr>
        </p:nvSpPr>
        <p:spPr>
          <a:xfrm>
            <a:off x="457200" y="1507436"/>
            <a:ext cx="8236642" cy="1116496"/>
          </a:xfrm>
        </p:spPr>
        <p:txBody>
          <a:bodyPr anchor="ctr">
            <a:normAutofit/>
          </a:bodyPr>
          <a:lstStyle/>
          <a:p>
            <a:r>
              <a:rPr lang="en-US" dirty="0">
                <a:latin typeface="+mn-lt"/>
              </a:rPr>
              <a:t>A paradigm in which </a:t>
            </a:r>
            <a:r>
              <a:rPr lang="en-US" b="1" dirty="0">
                <a:latin typeface="+mn-lt"/>
              </a:rPr>
              <a:t>computing and storage nodes </a:t>
            </a:r>
            <a:r>
              <a:rPr lang="en-US" dirty="0">
                <a:latin typeface="+mn-lt"/>
              </a:rPr>
              <a:t>are placed </a:t>
            </a:r>
            <a:r>
              <a:rPr lang="en-US" b="1" dirty="0">
                <a:latin typeface="+mn-lt"/>
              </a:rPr>
              <a:t>at the Internet’s edge</a:t>
            </a:r>
            <a:r>
              <a:rPr lang="en-US" dirty="0">
                <a:latin typeface="+mn-lt"/>
              </a:rPr>
              <a:t> near mobile devices or IoT sensors</a:t>
            </a:r>
          </a:p>
        </p:txBody>
      </p:sp>
      <p:sp>
        <p:nvSpPr>
          <p:cNvPr id="13" name="Segnaposto contenuto 2">
            <a:extLst>
              <a:ext uri="{FF2B5EF4-FFF2-40B4-BE49-F238E27FC236}">
                <a16:creationId xmlns:a16="http://schemas.microsoft.com/office/drawing/2014/main" id="{5DB8ECA9-E1C0-0449-80E8-DB304595869C}"/>
              </a:ext>
            </a:extLst>
          </p:cNvPr>
          <p:cNvSpPr txBox="1">
            <a:spLocks/>
          </p:cNvSpPr>
          <p:nvPr/>
        </p:nvSpPr>
        <p:spPr>
          <a:xfrm>
            <a:off x="460721" y="2716697"/>
            <a:ext cx="4747383" cy="312751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buFont typeface="Wingdings" charset="2"/>
              <a:buNone/>
              <a:defRPr sz="22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Concerns it can address:</a:t>
            </a:r>
          </a:p>
          <a:p>
            <a:pPr marL="342900" indent="-342900">
              <a:buFont typeface="Arial" panose="020B0604020202020204" pitchFamily="34" charset="0"/>
              <a:buChar char="•"/>
            </a:pPr>
            <a:r>
              <a:rPr lang="en-US" dirty="0"/>
              <a:t>Latency</a:t>
            </a:r>
          </a:p>
          <a:p>
            <a:pPr marL="342900" indent="-342900">
              <a:buFont typeface="Arial" panose="020B0604020202020204" pitchFamily="34" charset="0"/>
              <a:buChar char="•"/>
            </a:pPr>
            <a:r>
              <a:rPr lang="en-US" dirty="0"/>
              <a:t>Mobile devices' battery life</a:t>
            </a:r>
          </a:p>
          <a:p>
            <a:pPr marL="342900" indent="-342900">
              <a:buFont typeface="Arial" panose="020B0604020202020204" pitchFamily="34" charset="0"/>
              <a:buChar char="•"/>
            </a:pPr>
            <a:r>
              <a:rPr lang="en-US" dirty="0"/>
              <a:t>Bandwidth costs </a:t>
            </a:r>
          </a:p>
        </p:txBody>
      </p:sp>
      <p:pic>
        <p:nvPicPr>
          <p:cNvPr id="6" name="Picture 5" descr="A picture containing indoor, several&#10;&#10;Description automatically generated">
            <a:extLst>
              <a:ext uri="{FF2B5EF4-FFF2-40B4-BE49-F238E27FC236}">
                <a16:creationId xmlns:a16="http://schemas.microsoft.com/office/drawing/2014/main" id="{1BC6931D-89FB-3547-80C6-F6099EF8C161}"/>
              </a:ext>
            </a:extLst>
          </p:cNvPr>
          <p:cNvPicPr>
            <a:picLocks noChangeAspect="1"/>
          </p:cNvPicPr>
          <p:nvPr/>
        </p:nvPicPr>
        <p:blipFill>
          <a:blip r:embed="rId3"/>
          <a:stretch>
            <a:fillRect/>
          </a:stretch>
        </p:blipFill>
        <p:spPr>
          <a:xfrm>
            <a:off x="5063138" y="2775038"/>
            <a:ext cx="3181628" cy="3010829"/>
          </a:xfrm>
          <a:prstGeom prst="rect">
            <a:avLst/>
          </a:prstGeom>
        </p:spPr>
      </p:pic>
    </p:spTree>
    <p:extLst>
      <p:ext uri="{BB962C8B-B14F-4D97-AF65-F5344CB8AC3E}">
        <p14:creationId xmlns:p14="http://schemas.microsoft.com/office/powerpoint/2010/main" val="239209662"/>
      </p:ext>
    </p:extLst>
  </p:cSld>
  <p:clrMapOvr>
    <a:masterClrMapping/>
  </p:clrMapOvr>
  <mc:AlternateContent xmlns:mc="http://schemas.openxmlformats.org/markup-compatibility/2006" xmlns:p14="http://schemas.microsoft.com/office/powerpoint/2010/main">
    <mc:Choice Requires="p14">
      <p:transition p14:dur="0" advTm="442"/>
    </mc:Choice>
    <mc:Fallback xmlns="">
      <p:transition advTm="44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776E-6CEE-E54F-8543-E1B5550A5CA4}"/>
              </a:ext>
            </a:extLst>
          </p:cNvPr>
          <p:cNvSpPr>
            <a:spLocks noGrp="1"/>
          </p:cNvSpPr>
          <p:nvPr>
            <p:ph type="title"/>
          </p:nvPr>
        </p:nvSpPr>
        <p:spPr/>
        <p:txBody>
          <a:bodyPr/>
          <a:lstStyle/>
          <a:p>
            <a:r>
              <a:rPr lang="en-US" dirty="0"/>
              <a:t>Data Processing on the Edge</a:t>
            </a:r>
          </a:p>
        </p:txBody>
      </p:sp>
      <p:sp>
        <p:nvSpPr>
          <p:cNvPr id="3" name="Content Placeholder 2">
            <a:extLst>
              <a:ext uri="{FF2B5EF4-FFF2-40B4-BE49-F238E27FC236}">
                <a16:creationId xmlns:a16="http://schemas.microsoft.com/office/drawing/2014/main" id="{4D351CAA-BF34-C54E-BB42-D5808B510075}"/>
              </a:ext>
            </a:extLst>
          </p:cNvPr>
          <p:cNvSpPr>
            <a:spLocks noGrp="1"/>
          </p:cNvSpPr>
          <p:nvPr>
            <p:ph idx="1"/>
          </p:nvPr>
        </p:nvSpPr>
        <p:spPr>
          <a:xfrm>
            <a:off x="433195" y="4062519"/>
            <a:ext cx="3954495" cy="1823913"/>
          </a:xfrm>
        </p:spPr>
        <p:txBody>
          <a:bodyPr anchor="t">
            <a:normAutofit fontScale="92500"/>
          </a:bodyPr>
          <a:lstStyle/>
          <a:p>
            <a:pPr marL="342900" indent="-342900" algn="just">
              <a:buFont typeface="Arial" panose="020B0604020202020204" pitchFamily="34" charset="0"/>
              <a:buChar char="•"/>
            </a:pPr>
            <a:r>
              <a:rPr lang="en-US" dirty="0"/>
              <a:t>Use cases of </a:t>
            </a:r>
            <a:r>
              <a:rPr lang="en-US" b="1" dirty="0"/>
              <a:t>caching</a:t>
            </a:r>
            <a:r>
              <a:rPr lang="en-US" dirty="0"/>
              <a:t>, </a:t>
            </a:r>
            <a:r>
              <a:rPr lang="en-US" b="1" dirty="0"/>
              <a:t>forwarding</a:t>
            </a:r>
            <a:r>
              <a:rPr lang="en-US" dirty="0"/>
              <a:t> or with </a:t>
            </a:r>
            <a:r>
              <a:rPr lang="en-US" b="1" dirty="0"/>
              <a:t>frequent-reads</a:t>
            </a:r>
          </a:p>
          <a:p>
            <a:pPr marL="342900" indent="-342900" algn="just">
              <a:buFont typeface="Arial" panose="020B0604020202020204" pitchFamily="34" charset="0"/>
              <a:buChar char="•"/>
            </a:pPr>
            <a:endParaRPr lang="en-US" b="1" dirty="0"/>
          </a:p>
          <a:p>
            <a:pPr marL="342900" indent="-342900" algn="just">
              <a:buFont typeface="Arial" panose="020B0604020202020204" pitchFamily="34" charset="0"/>
              <a:buChar char="•"/>
            </a:pPr>
            <a:r>
              <a:rPr lang="en-US" dirty="0"/>
              <a:t>Using the </a:t>
            </a:r>
            <a:r>
              <a:rPr lang="en-US" b="1" dirty="0"/>
              <a:t>Function-as-a-Service</a:t>
            </a:r>
            <a:r>
              <a:rPr lang="en-US" dirty="0"/>
              <a:t> paradigm</a:t>
            </a:r>
          </a:p>
        </p:txBody>
      </p:sp>
      <p:pic>
        <p:nvPicPr>
          <p:cNvPr id="5" name="Segnaposto contenuto 4">
            <a:extLst>
              <a:ext uri="{FF2B5EF4-FFF2-40B4-BE49-F238E27FC236}">
                <a16:creationId xmlns:a16="http://schemas.microsoft.com/office/drawing/2014/main" id="{14C8E34A-DBDD-944F-9AC3-C76CD10FD97C}"/>
              </a:ext>
            </a:extLst>
          </p:cNvPr>
          <p:cNvPicPr>
            <a:picLocks noChangeAspect="1"/>
          </p:cNvPicPr>
          <p:nvPr/>
        </p:nvPicPr>
        <p:blipFill>
          <a:blip r:embed="rId3"/>
          <a:stretch>
            <a:fillRect/>
          </a:stretch>
        </p:blipFill>
        <p:spPr>
          <a:xfrm>
            <a:off x="505774" y="1783227"/>
            <a:ext cx="1960951" cy="1316481"/>
          </a:xfrm>
          <a:prstGeom prst="roundRect">
            <a:avLst>
              <a:gd name="adj" fmla="val 10991"/>
            </a:avLst>
          </a:prstGeom>
        </p:spPr>
      </p:pic>
      <p:pic>
        <p:nvPicPr>
          <p:cNvPr id="6" name="Immagine 6">
            <a:extLst>
              <a:ext uri="{FF2B5EF4-FFF2-40B4-BE49-F238E27FC236}">
                <a16:creationId xmlns:a16="http://schemas.microsoft.com/office/drawing/2014/main" id="{59F86053-1901-7641-A590-4432561EFB9A}"/>
              </a:ext>
            </a:extLst>
          </p:cNvPr>
          <p:cNvPicPr>
            <a:picLocks noChangeAspect="1"/>
          </p:cNvPicPr>
          <p:nvPr/>
        </p:nvPicPr>
        <p:blipFill rotWithShape="1">
          <a:blip r:embed="rId4"/>
          <a:srcRect l="9607" t="23769" r="16167" b="30353"/>
          <a:stretch/>
        </p:blipFill>
        <p:spPr>
          <a:xfrm>
            <a:off x="1797741" y="2855017"/>
            <a:ext cx="2299741" cy="799553"/>
          </a:xfrm>
          <a:prstGeom prst="roundRect">
            <a:avLst>
              <a:gd name="adj" fmla="val 20176"/>
            </a:avLst>
          </a:prstGeom>
        </p:spPr>
      </p:pic>
      <p:pic>
        <p:nvPicPr>
          <p:cNvPr id="4" name="Immagine 8">
            <a:extLst>
              <a:ext uri="{FF2B5EF4-FFF2-40B4-BE49-F238E27FC236}">
                <a16:creationId xmlns:a16="http://schemas.microsoft.com/office/drawing/2014/main" id="{39E240CB-C00A-AF4A-BDBB-B93988CE19E4}"/>
              </a:ext>
            </a:extLst>
          </p:cNvPr>
          <p:cNvPicPr>
            <a:picLocks noChangeAspect="1"/>
          </p:cNvPicPr>
          <p:nvPr/>
        </p:nvPicPr>
        <p:blipFill>
          <a:blip r:embed="rId5"/>
          <a:stretch>
            <a:fillRect/>
          </a:stretch>
        </p:blipFill>
        <p:spPr>
          <a:xfrm>
            <a:off x="2240548" y="1465980"/>
            <a:ext cx="1804500" cy="816582"/>
          </a:xfrm>
          <a:prstGeom prst="roundRect">
            <a:avLst>
              <a:gd name="adj" fmla="val 11028"/>
            </a:avLst>
          </a:prstGeom>
        </p:spPr>
      </p:pic>
      <p:pic>
        <p:nvPicPr>
          <p:cNvPr id="8" name="Picture 7" descr="Logo, company name&#10;&#10;Description automatically generated">
            <a:extLst>
              <a:ext uri="{FF2B5EF4-FFF2-40B4-BE49-F238E27FC236}">
                <a16:creationId xmlns:a16="http://schemas.microsoft.com/office/drawing/2014/main" id="{44704C2C-0A9E-6041-BE19-EFAA54AD8929}"/>
              </a:ext>
            </a:extLst>
          </p:cNvPr>
          <p:cNvPicPr>
            <a:picLocks noChangeAspect="1"/>
          </p:cNvPicPr>
          <p:nvPr/>
        </p:nvPicPr>
        <p:blipFill rotWithShape="1">
          <a:blip r:embed="rId6"/>
          <a:srcRect t="17315" b="17819"/>
          <a:stretch/>
        </p:blipFill>
        <p:spPr>
          <a:xfrm>
            <a:off x="4931183" y="1890985"/>
            <a:ext cx="1697277" cy="1100964"/>
          </a:xfrm>
          <a:prstGeom prst="rect">
            <a:avLst/>
          </a:prstGeom>
        </p:spPr>
      </p:pic>
      <p:pic>
        <p:nvPicPr>
          <p:cNvPr id="9" name="Picture 8" descr="Text&#10;&#10;Description automatically generated">
            <a:extLst>
              <a:ext uri="{FF2B5EF4-FFF2-40B4-BE49-F238E27FC236}">
                <a16:creationId xmlns:a16="http://schemas.microsoft.com/office/drawing/2014/main" id="{77A79A75-7929-6446-A3C9-49A34B6A1625}"/>
              </a:ext>
            </a:extLst>
          </p:cNvPr>
          <p:cNvPicPr>
            <a:picLocks noChangeAspect="1"/>
          </p:cNvPicPr>
          <p:nvPr/>
        </p:nvPicPr>
        <p:blipFill rotWithShape="1">
          <a:blip r:embed="rId7"/>
          <a:srcRect l="22399" t="6793" r="23211" b="1913"/>
          <a:stretch/>
        </p:blipFill>
        <p:spPr>
          <a:xfrm>
            <a:off x="6835698" y="2628754"/>
            <a:ext cx="1111324" cy="1244683"/>
          </a:xfrm>
          <a:prstGeom prst="rect">
            <a:avLst/>
          </a:prstGeom>
        </p:spPr>
      </p:pic>
      <p:sp>
        <p:nvSpPr>
          <p:cNvPr id="10" name="Content Placeholder 2">
            <a:extLst>
              <a:ext uri="{FF2B5EF4-FFF2-40B4-BE49-F238E27FC236}">
                <a16:creationId xmlns:a16="http://schemas.microsoft.com/office/drawing/2014/main" id="{FF33F28B-9A2E-8E42-BA2A-5E098DC4E2B7}"/>
              </a:ext>
            </a:extLst>
          </p:cNvPr>
          <p:cNvSpPr txBox="1">
            <a:spLocks/>
          </p:cNvSpPr>
          <p:nvPr/>
        </p:nvSpPr>
        <p:spPr>
          <a:xfrm>
            <a:off x="4740014" y="4062519"/>
            <a:ext cx="4129550" cy="1823913"/>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buFont typeface="Wingdings" charset="2"/>
              <a:buNone/>
              <a:defRPr sz="22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dirty="0"/>
              <a:t>It is often assumed the possibility of using </a:t>
            </a:r>
            <a:r>
              <a:rPr lang="en-US" b="1" dirty="0"/>
              <a:t>long-running containers</a:t>
            </a:r>
          </a:p>
          <a:p>
            <a:pPr marL="342900" indent="-342900" algn="just">
              <a:buFont typeface="Arial" panose="020B0604020202020204" pitchFamily="34" charset="0"/>
              <a:buChar char="•"/>
            </a:pPr>
            <a:endParaRPr lang="en-US" b="1" dirty="0"/>
          </a:p>
          <a:p>
            <a:pPr marL="342900" indent="-342900" algn="just">
              <a:buFont typeface="Arial" panose="020B0604020202020204" pitchFamily="34" charset="0"/>
              <a:buChar char="•"/>
            </a:pPr>
            <a:r>
              <a:rPr lang="en-US" dirty="0"/>
              <a:t>Not many papers exploring </a:t>
            </a:r>
            <a:r>
              <a:rPr lang="en-US" b="1" dirty="0"/>
              <a:t>serverless</a:t>
            </a:r>
            <a:r>
              <a:rPr lang="en-US" dirty="0"/>
              <a:t> solutions</a:t>
            </a:r>
          </a:p>
        </p:txBody>
      </p:sp>
      <p:sp>
        <p:nvSpPr>
          <p:cNvPr id="11" name="TextBox 10">
            <a:extLst>
              <a:ext uri="{FF2B5EF4-FFF2-40B4-BE49-F238E27FC236}">
                <a16:creationId xmlns:a16="http://schemas.microsoft.com/office/drawing/2014/main" id="{2DD49305-1269-044E-957D-9097A071204C}"/>
              </a:ext>
            </a:extLst>
          </p:cNvPr>
          <p:cNvSpPr txBox="1"/>
          <p:nvPr/>
        </p:nvSpPr>
        <p:spPr>
          <a:xfrm>
            <a:off x="433195" y="1166322"/>
            <a:ext cx="1215013" cy="461665"/>
          </a:xfrm>
          <a:prstGeom prst="rect">
            <a:avLst/>
          </a:prstGeom>
          <a:noFill/>
        </p:spPr>
        <p:txBody>
          <a:bodyPr wrap="none" rtlCol="0">
            <a:spAutoFit/>
          </a:bodyPr>
          <a:lstStyle/>
          <a:p>
            <a:r>
              <a:rPr lang="en-US" sz="2400" dirty="0"/>
              <a:t>Industry</a:t>
            </a:r>
          </a:p>
        </p:txBody>
      </p:sp>
      <p:sp>
        <p:nvSpPr>
          <p:cNvPr id="12" name="TextBox 11">
            <a:extLst>
              <a:ext uri="{FF2B5EF4-FFF2-40B4-BE49-F238E27FC236}">
                <a16:creationId xmlns:a16="http://schemas.microsoft.com/office/drawing/2014/main" id="{F0B09077-690D-B140-B25D-8D83CE2389F4}"/>
              </a:ext>
            </a:extLst>
          </p:cNvPr>
          <p:cNvSpPr txBox="1"/>
          <p:nvPr/>
        </p:nvSpPr>
        <p:spPr>
          <a:xfrm>
            <a:off x="4740014" y="1166322"/>
            <a:ext cx="1405641" cy="461665"/>
          </a:xfrm>
          <a:prstGeom prst="rect">
            <a:avLst/>
          </a:prstGeom>
          <a:noFill/>
        </p:spPr>
        <p:txBody>
          <a:bodyPr wrap="none" rtlCol="0">
            <a:spAutoFit/>
          </a:bodyPr>
          <a:lstStyle/>
          <a:p>
            <a:r>
              <a:rPr lang="en-US" sz="2400" dirty="0"/>
              <a:t>Literature</a:t>
            </a:r>
          </a:p>
        </p:txBody>
      </p:sp>
      <p:pic>
        <p:nvPicPr>
          <p:cNvPr id="16" name="Picture 15" descr="Logo, icon, company name&#10;&#10;Description automatically generated">
            <a:extLst>
              <a:ext uri="{FF2B5EF4-FFF2-40B4-BE49-F238E27FC236}">
                <a16:creationId xmlns:a16="http://schemas.microsoft.com/office/drawing/2014/main" id="{B8887198-1F52-1D45-BD60-A8772C16D21D}"/>
              </a:ext>
            </a:extLst>
          </p:cNvPr>
          <p:cNvPicPr>
            <a:picLocks noChangeAspect="1"/>
          </p:cNvPicPr>
          <p:nvPr/>
        </p:nvPicPr>
        <p:blipFill>
          <a:blip r:embed="rId8"/>
          <a:stretch>
            <a:fillRect/>
          </a:stretch>
        </p:blipFill>
        <p:spPr>
          <a:xfrm>
            <a:off x="7031790" y="1304569"/>
            <a:ext cx="1100964" cy="1100964"/>
          </a:xfrm>
          <a:prstGeom prst="roundRect">
            <a:avLst>
              <a:gd name="adj" fmla="val 17451"/>
            </a:avLst>
          </a:prstGeom>
        </p:spPr>
      </p:pic>
    </p:spTree>
    <p:extLst>
      <p:ext uri="{BB962C8B-B14F-4D97-AF65-F5344CB8AC3E}">
        <p14:creationId xmlns:p14="http://schemas.microsoft.com/office/powerpoint/2010/main" val="3376048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295BA-7DF2-E743-9220-F202C87C27B2}"/>
              </a:ext>
            </a:extLst>
          </p:cNvPr>
          <p:cNvSpPr>
            <a:spLocks noGrp="1"/>
          </p:cNvSpPr>
          <p:nvPr>
            <p:ph type="title"/>
          </p:nvPr>
        </p:nvSpPr>
        <p:spPr/>
        <p:txBody>
          <a:bodyPr/>
          <a:lstStyle/>
          <a:p>
            <a:r>
              <a:rPr lang="en-US" dirty="0"/>
              <a:t>Not covered use cases</a:t>
            </a:r>
          </a:p>
        </p:txBody>
      </p:sp>
      <p:pic>
        <p:nvPicPr>
          <p:cNvPr id="6" name="Picture 5" descr="A group of cell phones&#10;&#10;Description automatically generated with low confidence">
            <a:extLst>
              <a:ext uri="{FF2B5EF4-FFF2-40B4-BE49-F238E27FC236}">
                <a16:creationId xmlns:a16="http://schemas.microsoft.com/office/drawing/2014/main" id="{70BF2C77-2726-3842-886C-86ADEDBA39F2}"/>
              </a:ext>
            </a:extLst>
          </p:cNvPr>
          <p:cNvPicPr>
            <a:picLocks noChangeAspect="1"/>
          </p:cNvPicPr>
          <p:nvPr/>
        </p:nvPicPr>
        <p:blipFill>
          <a:blip r:embed="rId3"/>
          <a:stretch>
            <a:fillRect/>
          </a:stretch>
        </p:blipFill>
        <p:spPr>
          <a:xfrm>
            <a:off x="1460809" y="1265423"/>
            <a:ext cx="6222381" cy="1529771"/>
          </a:xfrm>
          <a:prstGeom prst="rect">
            <a:avLst/>
          </a:prstGeom>
        </p:spPr>
      </p:pic>
      <p:sp>
        <p:nvSpPr>
          <p:cNvPr id="9" name="TextBox 8">
            <a:extLst>
              <a:ext uri="{FF2B5EF4-FFF2-40B4-BE49-F238E27FC236}">
                <a16:creationId xmlns:a16="http://schemas.microsoft.com/office/drawing/2014/main" id="{BF26B0F9-1233-3F4C-A027-F496C73F6E16}"/>
              </a:ext>
            </a:extLst>
          </p:cNvPr>
          <p:cNvSpPr txBox="1"/>
          <p:nvPr/>
        </p:nvSpPr>
        <p:spPr>
          <a:xfrm>
            <a:off x="1349297" y="2775510"/>
            <a:ext cx="2598233" cy="584775"/>
          </a:xfrm>
          <a:prstGeom prst="rect">
            <a:avLst/>
          </a:prstGeom>
          <a:noFill/>
        </p:spPr>
        <p:txBody>
          <a:bodyPr wrap="square" rtlCol="0">
            <a:spAutoFit/>
          </a:bodyPr>
          <a:lstStyle/>
          <a:p>
            <a:pPr algn="ctr"/>
            <a:r>
              <a:rPr lang="en-US" sz="1600" dirty="0"/>
              <a:t>Video footage of roads in different locations</a:t>
            </a:r>
          </a:p>
        </p:txBody>
      </p:sp>
      <p:sp>
        <p:nvSpPr>
          <p:cNvPr id="10" name="TextBox 9">
            <a:extLst>
              <a:ext uri="{FF2B5EF4-FFF2-40B4-BE49-F238E27FC236}">
                <a16:creationId xmlns:a16="http://schemas.microsoft.com/office/drawing/2014/main" id="{423D41BD-3360-5340-A0FA-A5A34B04D145}"/>
              </a:ext>
            </a:extLst>
          </p:cNvPr>
          <p:cNvSpPr txBox="1"/>
          <p:nvPr/>
        </p:nvSpPr>
        <p:spPr>
          <a:xfrm>
            <a:off x="4783874" y="2775509"/>
            <a:ext cx="3166945" cy="584775"/>
          </a:xfrm>
          <a:prstGeom prst="rect">
            <a:avLst/>
          </a:prstGeom>
          <a:noFill/>
        </p:spPr>
        <p:txBody>
          <a:bodyPr wrap="square" rtlCol="0">
            <a:spAutoFit/>
          </a:bodyPr>
          <a:lstStyle/>
          <a:p>
            <a:pPr algn="ctr"/>
            <a:r>
              <a:rPr lang="en-US" sz="1600" dirty="0"/>
              <a:t>Devices requesting traffic information of a certain area</a:t>
            </a:r>
          </a:p>
        </p:txBody>
      </p:sp>
      <p:sp>
        <p:nvSpPr>
          <p:cNvPr id="14" name="TextBox 13">
            <a:extLst>
              <a:ext uri="{FF2B5EF4-FFF2-40B4-BE49-F238E27FC236}">
                <a16:creationId xmlns:a16="http://schemas.microsoft.com/office/drawing/2014/main" id="{B62A4795-C4BE-E243-AB6C-C2D2436477DA}"/>
              </a:ext>
            </a:extLst>
          </p:cNvPr>
          <p:cNvSpPr txBox="1"/>
          <p:nvPr/>
        </p:nvSpPr>
        <p:spPr>
          <a:xfrm>
            <a:off x="467902" y="3556046"/>
            <a:ext cx="1762790" cy="369332"/>
          </a:xfrm>
          <a:prstGeom prst="rect">
            <a:avLst/>
          </a:prstGeom>
          <a:noFill/>
        </p:spPr>
        <p:txBody>
          <a:bodyPr wrap="none" rtlCol="0">
            <a:spAutoFit/>
          </a:bodyPr>
          <a:lstStyle/>
          <a:p>
            <a:r>
              <a:rPr lang="en-US" dirty="0"/>
              <a:t>More generally…</a:t>
            </a:r>
          </a:p>
        </p:txBody>
      </p:sp>
      <p:pic>
        <p:nvPicPr>
          <p:cNvPr id="18" name="Picture 17" descr="A group of light bulbs&#10;&#10;Description automatically generated with low confidence">
            <a:extLst>
              <a:ext uri="{FF2B5EF4-FFF2-40B4-BE49-F238E27FC236}">
                <a16:creationId xmlns:a16="http://schemas.microsoft.com/office/drawing/2014/main" id="{FCA1B804-65A4-5F4C-93E4-54E89E2802BF}"/>
              </a:ext>
            </a:extLst>
          </p:cNvPr>
          <p:cNvPicPr>
            <a:picLocks noChangeAspect="1"/>
          </p:cNvPicPr>
          <p:nvPr/>
        </p:nvPicPr>
        <p:blipFill>
          <a:blip r:embed="rId4"/>
          <a:stretch>
            <a:fillRect/>
          </a:stretch>
        </p:blipFill>
        <p:spPr>
          <a:xfrm>
            <a:off x="324735" y="3933003"/>
            <a:ext cx="8494530" cy="2086806"/>
          </a:xfrm>
          <a:prstGeom prst="rect">
            <a:avLst/>
          </a:prstGeom>
        </p:spPr>
      </p:pic>
    </p:spTree>
    <p:extLst>
      <p:ext uri="{BB962C8B-B14F-4D97-AF65-F5344CB8AC3E}">
        <p14:creationId xmlns:p14="http://schemas.microsoft.com/office/powerpoint/2010/main" val="186662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400" fill="hold"/>
                                        <p:tgtEl>
                                          <p:spTgt spid="18"/>
                                        </p:tgtEl>
                                        <p:attrNameLst>
                                          <p:attrName>ppt_x</p:attrName>
                                        </p:attrNameLst>
                                      </p:cBhvr>
                                      <p:tavLst>
                                        <p:tav tm="0">
                                          <p:val>
                                            <p:strVal val="1+#ppt_w/2"/>
                                          </p:val>
                                        </p:tav>
                                        <p:tav tm="100000">
                                          <p:val>
                                            <p:strVal val="#ppt_x"/>
                                          </p:val>
                                        </p:tav>
                                      </p:tavLst>
                                    </p:anim>
                                    <p:anim calcmode="lin" valueType="num">
                                      <p:cBhvr additive="base">
                                        <p:cTn id="8" dur="4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400" fill="hold"/>
                                        <p:tgtEl>
                                          <p:spTgt spid="14"/>
                                        </p:tgtEl>
                                        <p:attrNameLst>
                                          <p:attrName>ppt_x</p:attrName>
                                        </p:attrNameLst>
                                      </p:cBhvr>
                                      <p:tavLst>
                                        <p:tav tm="0">
                                          <p:val>
                                            <p:strVal val="1+#ppt_w/2"/>
                                          </p:val>
                                        </p:tav>
                                        <p:tav tm="100000">
                                          <p:val>
                                            <p:strVal val="#ppt_x"/>
                                          </p:val>
                                        </p:tav>
                                      </p:tavLst>
                                    </p:anim>
                                    <p:anim calcmode="lin" valueType="num">
                                      <p:cBhvr additive="base">
                                        <p:cTn id="12" dur="4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312B55-B831-1E4D-91FF-440AFC90CED4}"/>
              </a:ext>
            </a:extLst>
          </p:cNvPr>
          <p:cNvSpPr>
            <a:spLocks noGrp="1"/>
          </p:cNvSpPr>
          <p:nvPr>
            <p:ph type="title"/>
          </p:nvPr>
        </p:nvSpPr>
        <p:spPr/>
        <p:txBody>
          <a:bodyPr/>
          <a:lstStyle/>
          <a:p>
            <a:r>
              <a:rPr lang="en-US" dirty="0"/>
              <a:t>Novel Contributions</a:t>
            </a:r>
          </a:p>
        </p:txBody>
      </p:sp>
      <p:sp>
        <p:nvSpPr>
          <p:cNvPr id="3" name="Segnaposto contenuto 2">
            <a:extLst>
              <a:ext uri="{FF2B5EF4-FFF2-40B4-BE49-F238E27FC236}">
                <a16:creationId xmlns:a16="http://schemas.microsoft.com/office/drawing/2014/main" id="{07CC9051-ADB5-234D-887B-D80B3753BF4F}"/>
              </a:ext>
            </a:extLst>
          </p:cNvPr>
          <p:cNvSpPr>
            <a:spLocks noGrp="1"/>
          </p:cNvSpPr>
          <p:nvPr>
            <p:ph idx="1"/>
          </p:nvPr>
        </p:nvSpPr>
        <p:spPr/>
        <p:txBody>
          <a:bodyPr anchor="ctr">
            <a:normAutofit/>
          </a:bodyPr>
          <a:lstStyle/>
          <a:p>
            <a:pPr marL="342900" indent="-342900">
              <a:buFont typeface="Arial" panose="020B0604020202020204" pitchFamily="34" charset="0"/>
              <a:buChar char="•"/>
            </a:pPr>
            <a:r>
              <a:rPr lang="en-US" b="1" dirty="0"/>
              <a:t>Identification and classification of use cases</a:t>
            </a:r>
            <a:r>
              <a:rPr lang="en-US" dirty="0"/>
              <a:t> in the literature and formulation of the key requirements needed to fulfill the use cases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a:t>
            </a:r>
            <a:r>
              <a:rPr lang="en-US" b="1" dirty="0"/>
              <a:t>review of the available frameworks</a:t>
            </a:r>
            <a:r>
              <a:rPr lang="en-US" dirty="0"/>
              <a:t> provided by the industry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Design of a novel problem solution </a:t>
            </a:r>
            <a:r>
              <a:rPr lang="en-US" dirty="0"/>
              <a:t>based on the identified requirements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a:t>
            </a:r>
            <a:r>
              <a:rPr lang="en-US" b="1" dirty="0"/>
              <a:t>complete implementation </a:t>
            </a:r>
            <a:r>
              <a:rPr lang="en-US" dirty="0"/>
              <a:t>of our design used as evaluation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Evaluation of the solution through the development of a </a:t>
            </a:r>
            <a:r>
              <a:rPr lang="en-US" b="1" dirty="0"/>
              <a:t>discrete-event simulation</a:t>
            </a:r>
          </a:p>
        </p:txBody>
      </p:sp>
    </p:spTree>
    <p:extLst>
      <p:ext uri="{BB962C8B-B14F-4D97-AF65-F5344CB8AC3E}">
        <p14:creationId xmlns:p14="http://schemas.microsoft.com/office/powerpoint/2010/main" val="17487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4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4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4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4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4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0" dur="4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4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6" dur="4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4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2" dur="4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3A4D2C-7212-7942-A311-D35897BE0F7A}"/>
              </a:ext>
            </a:extLst>
          </p:cNvPr>
          <p:cNvSpPr>
            <a:spLocks noGrp="1"/>
          </p:cNvSpPr>
          <p:nvPr>
            <p:ph type="title"/>
          </p:nvPr>
        </p:nvSpPr>
        <p:spPr/>
        <p:txBody>
          <a:bodyPr/>
          <a:lstStyle/>
          <a:p>
            <a:r>
              <a:rPr lang="en-US" dirty="0"/>
              <a:t>Design of the new Solution</a:t>
            </a:r>
          </a:p>
        </p:txBody>
      </p:sp>
      <p:sp>
        <p:nvSpPr>
          <p:cNvPr id="3" name="Segnaposto contenuto 2">
            <a:extLst>
              <a:ext uri="{FF2B5EF4-FFF2-40B4-BE49-F238E27FC236}">
                <a16:creationId xmlns:a16="http://schemas.microsoft.com/office/drawing/2014/main" id="{5C52F69D-C0F7-DF41-932A-8A68EDACF096}"/>
              </a:ext>
            </a:extLst>
          </p:cNvPr>
          <p:cNvSpPr>
            <a:spLocks noGrp="1"/>
          </p:cNvSpPr>
          <p:nvPr>
            <p:ph idx="1"/>
          </p:nvPr>
        </p:nvSpPr>
        <p:spPr>
          <a:xfrm>
            <a:off x="442450" y="1268430"/>
            <a:ext cx="4341423" cy="4692585"/>
          </a:xfrm>
        </p:spPr>
        <p:txBody>
          <a:bodyPr>
            <a:normAutofit lnSpcReduction="10000"/>
          </a:bodyPr>
          <a:lstStyle/>
          <a:p>
            <a:r>
              <a:rPr lang="en-US" dirty="0"/>
              <a:t>Our API allows to:</a:t>
            </a:r>
          </a:p>
          <a:p>
            <a:endParaRPr lang="en-US" dirty="0"/>
          </a:p>
          <a:p>
            <a:pPr marL="342900" indent="-342900">
              <a:buFont typeface="Arial" panose="020B0604020202020204" pitchFamily="34" charset="0"/>
              <a:buChar char="•"/>
            </a:pPr>
            <a:r>
              <a:rPr lang="en-US" b="1" dirty="0"/>
              <a:t>Split</a:t>
            </a:r>
            <a:r>
              <a:rPr lang="en-US" dirty="0"/>
              <a:t> the infrastructure in hierarchical levels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Deploy</a:t>
            </a:r>
            <a:r>
              <a:rPr lang="en-US" dirty="0"/>
              <a:t> geo-distributed </a:t>
            </a:r>
            <a:r>
              <a:rPr lang="en-US" b="1" dirty="0"/>
              <a:t>functions</a:t>
            </a:r>
            <a:r>
              <a:rPr lang="en-US" dirty="0"/>
              <a:t> in specific locations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Use</a:t>
            </a:r>
            <a:r>
              <a:rPr lang="en-US" dirty="0"/>
              <a:t> a geographically-partitioned </a:t>
            </a:r>
            <a:r>
              <a:rPr lang="en-US" b="1" dirty="0"/>
              <a:t>stateful support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Save</a:t>
            </a:r>
            <a:r>
              <a:rPr lang="en-US" dirty="0"/>
              <a:t> data easily by only specifying one or multiple levels</a:t>
            </a:r>
          </a:p>
        </p:txBody>
      </p:sp>
      <p:pic>
        <p:nvPicPr>
          <p:cNvPr id="5" name="Picture 4" descr="A picture containing electronics, arranged, several&#10;&#10;Description automatically generated">
            <a:extLst>
              <a:ext uri="{FF2B5EF4-FFF2-40B4-BE49-F238E27FC236}">
                <a16:creationId xmlns:a16="http://schemas.microsoft.com/office/drawing/2014/main" id="{7E0E2D03-507A-B24E-A7B2-9442767E85E0}"/>
              </a:ext>
            </a:extLst>
          </p:cNvPr>
          <p:cNvPicPr>
            <a:picLocks noChangeAspect="1"/>
          </p:cNvPicPr>
          <p:nvPr/>
        </p:nvPicPr>
        <p:blipFill>
          <a:blip r:embed="rId3"/>
          <a:stretch>
            <a:fillRect/>
          </a:stretch>
        </p:blipFill>
        <p:spPr>
          <a:xfrm>
            <a:off x="4783873" y="1468112"/>
            <a:ext cx="4299614" cy="4293220"/>
          </a:xfrm>
          <a:prstGeom prst="rect">
            <a:avLst/>
          </a:prstGeom>
        </p:spPr>
      </p:pic>
    </p:spTree>
    <p:extLst>
      <p:ext uri="{BB962C8B-B14F-4D97-AF65-F5344CB8AC3E}">
        <p14:creationId xmlns:p14="http://schemas.microsoft.com/office/powerpoint/2010/main" val="194159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4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4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4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2" dur="4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4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8" dur="4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4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4" dur="4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4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0" dur="4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B7D523-B9BB-7C4D-AFB2-484EFFEE503A}"/>
              </a:ext>
            </a:extLst>
          </p:cNvPr>
          <p:cNvSpPr>
            <a:spLocks noGrp="1"/>
          </p:cNvSpPr>
          <p:nvPr>
            <p:ph type="title"/>
          </p:nvPr>
        </p:nvSpPr>
        <p:spPr/>
        <p:txBody>
          <a:bodyPr/>
          <a:lstStyle/>
          <a:p>
            <a:r>
              <a:rPr lang="en-US" dirty="0"/>
              <a:t>The Hierarchy</a:t>
            </a:r>
          </a:p>
        </p:txBody>
      </p:sp>
      <p:sp>
        <p:nvSpPr>
          <p:cNvPr id="3" name="Segnaposto contenuto 2">
            <a:extLst>
              <a:ext uri="{FF2B5EF4-FFF2-40B4-BE49-F238E27FC236}">
                <a16:creationId xmlns:a16="http://schemas.microsoft.com/office/drawing/2014/main" id="{79320009-4C34-2740-A595-01E4914F23A0}"/>
              </a:ext>
            </a:extLst>
          </p:cNvPr>
          <p:cNvSpPr>
            <a:spLocks noGrp="1"/>
          </p:cNvSpPr>
          <p:nvPr>
            <p:ph idx="1"/>
          </p:nvPr>
        </p:nvSpPr>
        <p:spPr>
          <a:xfrm>
            <a:off x="442450" y="1268430"/>
            <a:ext cx="4454740" cy="4692585"/>
          </a:xfrm>
        </p:spPr>
        <p:txBody>
          <a:bodyPr anchor="ctr"/>
          <a:lstStyle/>
          <a:p>
            <a:pPr marL="342900" indent="-342900">
              <a:buFont typeface="Arial" panose="020B0604020202020204" pitchFamily="34" charset="0"/>
              <a:buChar char="•"/>
            </a:pPr>
            <a:r>
              <a:rPr lang="en-US" dirty="0"/>
              <a:t>Organize the vast network in </a:t>
            </a:r>
            <a:r>
              <a:rPr lang="en-US" b="1" dirty="0"/>
              <a:t>levels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Allow flexibility in the deployment and </a:t>
            </a:r>
            <a:r>
              <a:rPr lang="en-US" b="1" dirty="0"/>
              <a:t>geographical aggregations</a:t>
            </a:r>
          </a:p>
        </p:txBody>
      </p:sp>
      <p:pic>
        <p:nvPicPr>
          <p:cNvPr id="8" name="Immagine 7">
            <a:extLst>
              <a:ext uri="{FF2B5EF4-FFF2-40B4-BE49-F238E27FC236}">
                <a16:creationId xmlns:a16="http://schemas.microsoft.com/office/drawing/2014/main" id="{395D2EDD-8F21-9341-AEBD-D17725606054}"/>
              </a:ext>
            </a:extLst>
          </p:cNvPr>
          <p:cNvPicPr>
            <a:picLocks noChangeAspect="1"/>
          </p:cNvPicPr>
          <p:nvPr/>
        </p:nvPicPr>
        <p:blipFill>
          <a:blip r:embed="rId3"/>
          <a:stretch>
            <a:fillRect/>
          </a:stretch>
        </p:blipFill>
        <p:spPr>
          <a:xfrm>
            <a:off x="4897190" y="1631577"/>
            <a:ext cx="4065276" cy="3977716"/>
          </a:xfrm>
          <a:prstGeom prst="rect">
            <a:avLst/>
          </a:prstGeom>
        </p:spPr>
      </p:pic>
    </p:spTree>
    <p:extLst>
      <p:ext uri="{BB962C8B-B14F-4D97-AF65-F5344CB8AC3E}">
        <p14:creationId xmlns:p14="http://schemas.microsoft.com/office/powerpoint/2010/main" val="83084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10A54E-ADC4-F448-86BF-01476332F539}"/>
              </a:ext>
            </a:extLst>
          </p:cNvPr>
          <p:cNvSpPr>
            <a:spLocks noGrp="1"/>
          </p:cNvSpPr>
          <p:nvPr>
            <p:ph type="title"/>
          </p:nvPr>
        </p:nvSpPr>
        <p:spPr/>
        <p:txBody>
          <a:bodyPr/>
          <a:lstStyle/>
          <a:p>
            <a:r>
              <a:rPr lang="en-US" dirty="0"/>
              <a:t>The Deployment</a:t>
            </a:r>
          </a:p>
        </p:txBody>
      </p:sp>
      <p:sp>
        <p:nvSpPr>
          <p:cNvPr id="3" name="Segnaposto contenuto 2">
            <a:extLst>
              <a:ext uri="{FF2B5EF4-FFF2-40B4-BE49-F238E27FC236}">
                <a16:creationId xmlns:a16="http://schemas.microsoft.com/office/drawing/2014/main" id="{6D1385E4-2EAD-0842-BFAA-4F3116827A0D}"/>
              </a:ext>
            </a:extLst>
          </p:cNvPr>
          <p:cNvSpPr>
            <a:spLocks noGrp="1"/>
          </p:cNvSpPr>
          <p:nvPr>
            <p:ph idx="1"/>
          </p:nvPr>
        </p:nvSpPr>
        <p:spPr>
          <a:xfrm>
            <a:off x="442450" y="1268431"/>
            <a:ext cx="8323726" cy="3195994"/>
          </a:xfrm>
        </p:spPr>
        <p:txBody>
          <a:bodyPr anchor="ctr"/>
          <a:lstStyle/>
          <a:p>
            <a:r>
              <a:rPr lang="en-US" dirty="0"/>
              <a:t>Parameters:</a:t>
            </a:r>
          </a:p>
          <a:p>
            <a:endParaRPr lang="en-US" dirty="0"/>
          </a:p>
          <a:p>
            <a:pPr marL="342900" indent="-342900">
              <a:buFont typeface="Arial" panose="020B0604020202020204" pitchFamily="34" charset="0"/>
              <a:buChar char="•"/>
            </a:pPr>
            <a:r>
              <a:rPr lang="en-US" i="1" dirty="0" err="1"/>
              <a:t>inEvery</a:t>
            </a:r>
            <a:r>
              <a:rPr lang="en-US" dirty="0"/>
              <a:t>: on which level to deploy the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i="1" dirty="0" err="1"/>
              <a:t>inAreas</a:t>
            </a:r>
            <a:r>
              <a:rPr lang="en-US" dirty="0"/>
              <a:t>: list of string of areas, specifying in which areas to deploy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i="1" dirty="0" err="1"/>
              <a:t>exceptIn</a:t>
            </a:r>
            <a:r>
              <a:rPr lang="en-US" dirty="0"/>
              <a:t>: a list of strings of areas that are an exception to what was previously defined before</a:t>
            </a:r>
          </a:p>
        </p:txBody>
      </p:sp>
      <p:sp>
        <p:nvSpPr>
          <p:cNvPr id="6" name="Rettangolo con angoli arrotondati 5">
            <a:extLst>
              <a:ext uri="{FF2B5EF4-FFF2-40B4-BE49-F238E27FC236}">
                <a16:creationId xmlns:a16="http://schemas.microsoft.com/office/drawing/2014/main" id="{790DAE38-45C4-7549-A195-EA13EDD70AF9}"/>
              </a:ext>
            </a:extLst>
          </p:cNvPr>
          <p:cNvSpPr/>
          <p:nvPr/>
        </p:nvSpPr>
        <p:spPr>
          <a:xfrm>
            <a:off x="442450" y="4761540"/>
            <a:ext cx="8323726" cy="1159838"/>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2200" b="1" dirty="0">
                <a:solidFill>
                  <a:schemeClr val="tx1"/>
                </a:solidFill>
              </a:rPr>
              <a:t>Example:</a:t>
            </a:r>
          </a:p>
          <a:p>
            <a:r>
              <a:rPr lang="en-US" sz="2200" dirty="0" err="1">
                <a:solidFill>
                  <a:schemeClr val="tx1"/>
                </a:solidFill>
              </a:rPr>
              <a:t>inEvery</a:t>
            </a:r>
            <a:r>
              <a:rPr lang="en-US" sz="2200" dirty="0">
                <a:solidFill>
                  <a:schemeClr val="tx1"/>
                </a:solidFill>
              </a:rPr>
              <a:t>: “district”; </a:t>
            </a:r>
            <a:r>
              <a:rPr lang="en-US" sz="2200" dirty="0" err="1">
                <a:solidFill>
                  <a:schemeClr val="tx1"/>
                </a:solidFill>
              </a:rPr>
              <a:t>inAreas</a:t>
            </a:r>
            <a:r>
              <a:rPr lang="en-US" sz="2200" dirty="0">
                <a:solidFill>
                  <a:schemeClr val="tx1"/>
                </a:solidFill>
              </a:rPr>
              <a:t>: [“</a:t>
            </a:r>
            <a:r>
              <a:rPr lang="en-US" sz="2200" dirty="0" err="1">
                <a:solidFill>
                  <a:schemeClr val="tx1"/>
                </a:solidFill>
              </a:rPr>
              <a:t>europe</a:t>
            </a:r>
            <a:r>
              <a:rPr lang="en-US" sz="2200" dirty="0">
                <a:solidFill>
                  <a:schemeClr val="tx1"/>
                </a:solidFill>
              </a:rPr>
              <a:t>”, “</a:t>
            </a:r>
            <a:r>
              <a:rPr lang="en-US" sz="2200" dirty="0" err="1">
                <a:solidFill>
                  <a:schemeClr val="tx1"/>
                </a:solidFill>
              </a:rPr>
              <a:t>asia</a:t>
            </a:r>
            <a:r>
              <a:rPr lang="en-US" sz="2200" dirty="0">
                <a:solidFill>
                  <a:schemeClr val="tx1"/>
                </a:solidFill>
              </a:rPr>
              <a:t>”]; </a:t>
            </a:r>
            <a:r>
              <a:rPr lang="en-US" sz="2200" dirty="0" err="1">
                <a:solidFill>
                  <a:schemeClr val="tx1"/>
                </a:solidFill>
              </a:rPr>
              <a:t>exceptIn</a:t>
            </a:r>
            <a:r>
              <a:rPr lang="en-US" sz="2200" dirty="0">
                <a:solidFill>
                  <a:schemeClr val="tx1"/>
                </a:solidFill>
              </a:rPr>
              <a:t>: [“</a:t>
            </a:r>
            <a:r>
              <a:rPr lang="en-US" sz="2200" dirty="0" err="1">
                <a:solidFill>
                  <a:schemeClr val="tx1"/>
                </a:solidFill>
              </a:rPr>
              <a:t>italy</a:t>
            </a:r>
            <a:r>
              <a:rPr lang="en-US" sz="2200" dirty="0">
                <a:solidFill>
                  <a:schemeClr val="tx1"/>
                </a:solidFill>
              </a:rPr>
              <a:t>”, “</a:t>
            </a:r>
            <a:r>
              <a:rPr lang="en-US" sz="2200" dirty="0" err="1">
                <a:solidFill>
                  <a:schemeClr val="tx1"/>
                </a:solidFill>
              </a:rPr>
              <a:t>tokyo</a:t>
            </a:r>
            <a:r>
              <a:rPr lang="en-US" sz="2200" dirty="0">
                <a:solidFill>
                  <a:schemeClr val="tx1"/>
                </a:solidFill>
              </a:rPr>
              <a:t>”]</a:t>
            </a:r>
            <a:endParaRPr lang="en-US" dirty="0"/>
          </a:p>
        </p:txBody>
      </p:sp>
    </p:spTree>
    <p:extLst>
      <p:ext uri="{BB962C8B-B14F-4D97-AF65-F5344CB8AC3E}">
        <p14:creationId xmlns:p14="http://schemas.microsoft.com/office/powerpoint/2010/main" val="290320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F58A90-D603-CE42-901B-6A03BC079A04}"/>
              </a:ext>
            </a:extLst>
          </p:cNvPr>
          <p:cNvSpPr>
            <a:spLocks noGrp="1"/>
          </p:cNvSpPr>
          <p:nvPr>
            <p:ph type="title"/>
          </p:nvPr>
        </p:nvSpPr>
        <p:spPr/>
        <p:txBody>
          <a:bodyPr/>
          <a:lstStyle/>
          <a:p>
            <a:r>
              <a:rPr lang="en-US" dirty="0"/>
              <a:t>Developer Options</a:t>
            </a:r>
          </a:p>
        </p:txBody>
      </p:sp>
      <p:sp>
        <p:nvSpPr>
          <p:cNvPr id="3" name="Segnaposto contenuto 2">
            <a:extLst>
              <a:ext uri="{FF2B5EF4-FFF2-40B4-BE49-F238E27FC236}">
                <a16:creationId xmlns:a16="http://schemas.microsoft.com/office/drawing/2014/main" id="{5A3DD491-311F-C24B-8215-EBD080DC75EE}"/>
              </a:ext>
            </a:extLst>
          </p:cNvPr>
          <p:cNvSpPr>
            <a:spLocks noGrp="1"/>
          </p:cNvSpPr>
          <p:nvPr>
            <p:ph idx="1"/>
          </p:nvPr>
        </p:nvSpPr>
        <p:spPr>
          <a:xfrm>
            <a:off x="4724400" y="1264713"/>
            <a:ext cx="3984192" cy="4692585"/>
          </a:xfrm>
        </p:spPr>
        <p:txBody>
          <a:bodyPr anchor="ctr"/>
          <a:lstStyle/>
          <a:p>
            <a:pPr marL="342900" indent="-342900">
              <a:buFont typeface="Arial" panose="020B0604020202020204" pitchFamily="34" charset="0"/>
              <a:buChar char="•"/>
            </a:pPr>
            <a:r>
              <a:rPr lang="en-US" dirty="0"/>
              <a:t>Stateful Support:</a:t>
            </a:r>
          </a:p>
          <a:p>
            <a:pPr marL="1085850" lvl="1" indent="-342900">
              <a:buFont typeface="Arial" panose="020B0604020202020204" pitchFamily="34" charset="0"/>
              <a:buChar char="•"/>
            </a:pPr>
            <a:r>
              <a:rPr lang="en-US" dirty="0"/>
              <a:t>get</a:t>
            </a:r>
          </a:p>
          <a:p>
            <a:pPr marL="1085850" lvl="1" indent="-342900">
              <a:buFont typeface="Arial" panose="020B0604020202020204" pitchFamily="34" charset="0"/>
              <a:buChar char="•"/>
            </a:pPr>
            <a:r>
              <a:rPr lang="en-US" dirty="0" err="1"/>
              <a:t>getList</a:t>
            </a:r>
            <a:r>
              <a:rPr lang="en-US" dirty="0"/>
              <a:t> </a:t>
            </a:r>
          </a:p>
          <a:p>
            <a:pPr lvl="1" indent="0">
              <a:buNone/>
            </a:pPr>
            <a:endParaRPr lang="en-US" dirty="0"/>
          </a:p>
          <a:p>
            <a:pPr marL="1085850" lvl="1" indent="-342900">
              <a:buFont typeface="Arial" panose="020B0604020202020204" pitchFamily="34" charset="0"/>
              <a:buChar char="•"/>
            </a:pPr>
            <a:r>
              <a:rPr lang="en-US" dirty="0"/>
              <a:t>set</a:t>
            </a:r>
          </a:p>
          <a:p>
            <a:pPr marL="1085850" lvl="1" indent="-342900">
              <a:buFont typeface="Arial" panose="020B0604020202020204" pitchFamily="34" charset="0"/>
              <a:buChar char="•"/>
            </a:pPr>
            <a:r>
              <a:rPr lang="en-US" dirty="0" err="1"/>
              <a:t>addToList</a:t>
            </a:r>
            <a:endParaRPr lang="en-US" dirty="0"/>
          </a:p>
          <a:p>
            <a:pPr marL="342900" indent="-342900">
              <a:buFont typeface="Arial" panose="020B0604020202020204" pitchFamily="34" charset="0"/>
              <a:buChar char="•"/>
            </a:pPr>
            <a:endParaRPr lang="en-US" dirty="0"/>
          </a:p>
        </p:txBody>
      </p:sp>
      <p:sp>
        <p:nvSpPr>
          <p:cNvPr id="4" name="Segnaposto contenuto 2">
            <a:extLst>
              <a:ext uri="{FF2B5EF4-FFF2-40B4-BE49-F238E27FC236}">
                <a16:creationId xmlns:a16="http://schemas.microsoft.com/office/drawing/2014/main" id="{6738BC03-DFFC-254E-88F4-3FC226B78080}"/>
              </a:ext>
            </a:extLst>
          </p:cNvPr>
          <p:cNvSpPr txBox="1">
            <a:spLocks/>
          </p:cNvSpPr>
          <p:nvPr/>
        </p:nvSpPr>
        <p:spPr>
          <a:xfrm>
            <a:off x="594850" y="1264713"/>
            <a:ext cx="3984192" cy="469258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buFont typeface="Wingdings" charset="2"/>
              <a:buNone/>
              <a:defRPr sz="22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Functions Triggers:</a:t>
            </a:r>
          </a:p>
          <a:p>
            <a:pPr marL="1085850" lvl="1" indent="-342900">
              <a:buFont typeface="Arial" panose="020B0604020202020204" pitchFamily="34" charset="0"/>
              <a:buChar char="•"/>
            </a:pPr>
            <a:r>
              <a:rPr lang="en-US" dirty="0"/>
              <a:t>HTTP </a:t>
            </a:r>
          </a:p>
          <a:p>
            <a:pPr marL="1085850" lvl="1" indent="-342900">
              <a:buFont typeface="Arial" panose="020B0604020202020204" pitchFamily="34" charset="0"/>
              <a:buChar char="•"/>
            </a:pPr>
            <a:r>
              <a:rPr lang="en-US" dirty="0"/>
              <a:t>Cron</a:t>
            </a:r>
          </a:p>
          <a:p>
            <a:pPr lvl="1" indent="0">
              <a:buNone/>
            </a:pPr>
            <a:endParaRPr lang="en-US" dirty="0"/>
          </a:p>
          <a:p>
            <a:pPr marL="342900" indent="-342900">
              <a:buFont typeface="Arial" panose="020B0604020202020204" pitchFamily="34" charset="0"/>
              <a:buChar char="•"/>
            </a:pPr>
            <a:r>
              <a:rPr lang="en-US" dirty="0"/>
              <a:t>Functions Limits:</a:t>
            </a:r>
          </a:p>
          <a:p>
            <a:pPr marL="1085850" lvl="1" indent="-342900">
              <a:buFont typeface="Arial" panose="020B0604020202020204" pitchFamily="34" charset="0"/>
              <a:buChar char="•"/>
            </a:pPr>
            <a:r>
              <a:rPr lang="en-US" dirty="0"/>
              <a:t>RAM limit</a:t>
            </a:r>
          </a:p>
          <a:p>
            <a:pPr marL="1085850" lvl="1" indent="-342900">
              <a:buFont typeface="Arial" panose="020B0604020202020204" pitchFamily="34" charset="0"/>
              <a:buChar char="•"/>
            </a:pPr>
            <a:r>
              <a:rPr lang="en-US" dirty="0"/>
              <a:t>CPU usage limit</a:t>
            </a:r>
          </a:p>
        </p:txBody>
      </p:sp>
      <p:grpSp>
        <p:nvGrpSpPr>
          <p:cNvPr id="7" name="Gruppo 6">
            <a:extLst>
              <a:ext uri="{FF2B5EF4-FFF2-40B4-BE49-F238E27FC236}">
                <a16:creationId xmlns:a16="http://schemas.microsoft.com/office/drawing/2014/main" id="{A00C3DCC-7110-5840-A421-CCD8ADC552ED}"/>
              </a:ext>
            </a:extLst>
          </p:cNvPr>
          <p:cNvGrpSpPr/>
          <p:nvPr/>
        </p:nvGrpSpPr>
        <p:grpSpPr>
          <a:xfrm>
            <a:off x="7040017" y="2764883"/>
            <a:ext cx="1790583" cy="508000"/>
            <a:chOff x="7078981" y="2921000"/>
            <a:chExt cx="1790583" cy="508000"/>
          </a:xfrm>
        </p:grpSpPr>
        <p:sp>
          <p:nvSpPr>
            <p:cNvPr id="5" name="Parentesi graffa chiusa 4">
              <a:extLst>
                <a:ext uri="{FF2B5EF4-FFF2-40B4-BE49-F238E27FC236}">
                  <a16:creationId xmlns:a16="http://schemas.microsoft.com/office/drawing/2014/main" id="{591B9050-DF1F-C542-957B-87097CB79C97}"/>
                </a:ext>
              </a:extLst>
            </p:cNvPr>
            <p:cNvSpPr/>
            <p:nvPr/>
          </p:nvSpPr>
          <p:spPr>
            <a:xfrm>
              <a:off x="7078981" y="2921000"/>
              <a:ext cx="363219" cy="508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asellaDiTesto 5">
              <a:extLst>
                <a:ext uri="{FF2B5EF4-FFF2-40B4-BE49-F238E27FC236}">
                  <a16:creationId xmlns:a16="http://schemas.microsoft.com/office/drawing/2014/main" id="{0E307A06-4C06-EC46-B4B0-D30746F141D0}"/>
                </a:ext>
              </a:extLst>
            </p:cNvPr>
            <p:cNvSpPr txBox="1"/>
            <p:nvPr/>
          </p:nvSpPr>
          <p:spPr>
            <a:xfrm>
              <a:off x="7485264" y="2990334"/>
              <a:ext cx="1384300" cy="369332"/>
            </a:xfrm>
            <a:prstGeom prst="rect">
              <a:avLst/>
            </a:prstGeom>
            <a:noFill/>
          </p:spPr>
          <p:txBody>
            <a:bodyPr wrap="square" rtlCol="0">
              <a:spAutoFit/>
            </a:bodyPr>
            <a:lstStyle/>
            <a:p>
              <a:r>
                <a:rPr lang="en-US" dirty="0"/>
                <a:t>Current level</a:t>
              </a:r>
            </a:p>
          </p:txBody>
        </p:sp>
      </p:grpSp>
      <p:grpSp>
        <p:nvGrpSpPr>
          <p:cNvPr id="8" name="Gruppo 7">
            <a:extLst>
              <a:ext uri="{FF2B5EF4-FFF2-40B4-BE49-F238E27FC236}">
                <a16:creationId xmlns:a16="http://schemas.microsoft.com/office/drawing/2014/main" id="{7B5B6951-F61F-7D4D-B677-92BF5960D66F}"/>
              </a:ext>
            </a:extLst>
          </p:cNvPr>
          <p:cNvGrpSpPr/>
          <p:nvPr/>
        </p:nvGrpSpPr>
        <p:grpSpPr>
          <a:xfrm>
            <a:off x="7078981" y="3993900"/>
            <a:ext cx="1790583" cy="508000"/>
            <a:chOff x="7078981" y="2921000"/>
            <a:chExt cx="1790583" cy="508000"/>
          </a:xfrm>
        </p:grpSpPr>
        <p:sp>
          <p:nvSpPr>
            <p:cNvPr id="9" name="Parentesi graffa chiusa 8">
              <a:extLst>
                <a:ext uri="{FF2B5EF4-FFF2-40B4-BE49-F238E27FC236}">
                  <a16:creationId xmlns:a16="http://schemas.microsoft.com/office/drawing/2014/main" id="{EC4BBD6C-18A1-A24C-8C21-F4C5D98E9450}"/>
                </a:ext>
              </a:extLst>
            </p:cNvPr>
            <p:cNvSpPr/>
            <p:nvPr/>
          </p:nvSpPr>
          <p:spPr>
            <a:xfrm>
              <a:off x="7078981" y="2921000"/>
              <a:ext cx="363219" cy="508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CasellaDiTesto 9">
              <a:extLst>
                <a:ext uri="{FF2B5EF4-FFF2-40B4-BE49-F238E27FC236}">
                  <a16:creationId xmlns:a16="http://schemas.microsoft.com/office/drawing/2014/main" id="{2728D3F6-F1AE-F647-913E-7F1D2F37E449}"/>
                </a:ext>
              </a:extLst>
            </p:cNvPr>
            <p:cNvSpPr txBox="1"/>
            <p:nvPr/>
          </p:nvSpPr>
          <p:spPr>
            <a:xfrm>
              <a:off x="7485264" y="2990334"/>
              <a:ext cx="1384300" cy="369332"/>
            </a:xfrm>
            <a:prstGeom prst="rect">
              <a:avLst/>
            </a:prstGeom>
            <a:noFill/>
          </p:spPr>
          <p:txBody>
            <a:bodyPr wrap="square" rtlCol="0">
              <a:spAutoFit/>
            </a:bodyPr>
            <a:lstStyle/>
            <a:p>
              <a:r>
                <a:rPr lang="en-US" dirty="0"/>
                <a:t>Any level</a:t>
              </a:r>
            </a:p>
          </p:txBody>
        </p:sp>
      </p:grpSp>
      <p:grpSp>
        <p:nvGrpSpPr>
          <p:cNvPr id="16" name="Gruppo 15">
            <a:extLst>
              <a:ext uri="{FF2B5EF4-FFF2-40B4-BE49-F238E27FC236}">
                <a16:creationId xmlns:a16="http://schemas.microsoft.com/office/drawing/2014/main" id="{EDFEBA19-77C6-AF4E-B3A0-B0C59D35362F}"/>
              </a:ext>
            </a:extLst>
          </p:cNvPr>
          <p:cNvGrpSpPr/>
          <p:nvPr/>
        </p:nvGrpSpPr>
        <p:grpSpPr>
          <a:xfrm>
            <a:off x="4219518" y="3619250"/>
            <a:ext cx="1437517" cy="1257300"/>
            <a:chOff x="7306968" y="1057275"/>
            <a:chExt cx="1437517" cy="1257300"/>
          </a:xfrm>
        </p:grpSpPr>
        <p:pic>
          <p:nvPicPr>
            <p:cNvPr id="13" name="Immagine 12">
              <a:extLst>
                <a:ext uri="{FF2B5EF4-FFF2-40B4-BE49-F238E27FC236}">
                  <a16:creationId xmlns:a16="http://schemas.microsoft.com/office/drawing/2014/main" id="{C357061B-CB3E-C140-8F6C-DC622BDEBF49}"/>
                </a:ext>
              </a:extLst>
            </p:cNvPr>
            <p:cNvPicPr>
              <a:picLocks noChangeAspect="1"/>
            </p:cNvPicPr>
            <p:nvPr/>
          </p:nvPicPr>
          <p:blipFill>
            <a:blip r:embed="rId3"/>
            <a:stretch>
              <a:fillRect/>
            </a:stretch>
          </p:blipFill>
          <p:spPr>
            <a:xfrm>
              <a:off x="7306968" y="1057275"/>
              <a:ext cx="1253024" cy="1257300"/>
            </a:xfrm>
            <a:prstGeom prst="rect">
              <a:avLst/>
            </a:prstGeom>
          </p:spPr>
        </p:pic>
        <p:sp>
          <p:nvSpPr>
            <p:cNvPr id="14" name="CasellaDiTesto 13">
              <a:extLst>
                <a:ext uri="{FF2B5EF4-FFF2-40B4-BE49-F238E27FC236}">
                  <a16:creationId xmlns:a16="http://schemas.microsoft.com/office/drawing/2014/main" id="{782975E8-32F4-A142-BE4B-27C85EFFD254}"/>
                </a:ext>
              </a:extLst>
            </p:cNvPr>
            <p:cNvSpPr txBox="1"/>
            <p:nvPr/>
          </p:nvSpPr>
          <p:spPr>
            <a:xfrm rot="21440775">
              <a:off x="7360185" y="1333032"/>
              <a:ext cx="1384300" cy="830997"/>
            </a:xfrm>
            <a:prstGeom prst="rect">
              <a:avLst/>
            </a:prstGeom>
            <a:noFill/>
          </p:spPr>
          <p:txBody>
            <a:bodyPr wrap="square" rtlCol="0">
              <a:spAutoFit/>
            </a:bodyPr>
            <a:lstStyle/>
            <a:p>
              <a:r>
                <a:rPr lang="en-US" sz="1600" dirty="0"/>
                <a:t>With mandatory</a:t>
              </a:r>
            </a:p>
            <a:p>
              <a:r>
                <a:rPr lang="en-US" sz="1600" dirty="0"/>
                <a:t>Time To Live</a:t>
              </a:r>
            </a:p>
          </p:txBody>
        </p:sp>
      </p:grpSp>
    </p:spTree>
    <p:extLst>
      <p:ext uri="{BB962C8B-B14F-4D97-AF65-F5344CB8AC3E}">
        <p14:creationId xmlns:p14="http://schemas.microsoft.com/office/powerpoint/2010/main" val="418792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4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4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4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4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4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4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4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0" dur="400" fill="hold"/>
                                        <p:tgtEl>
                                          <p:spTgt spid="3">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4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4" dur="400" fill="hold"/>
                                        <p:tgtEl>
                                          <p:spTgt spid="3">
                                            <p:txEl>
                                              <p:pRg st="5" end="5"/>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400" fill="hold"/>
                                        <p:tgtEl>
                                          <p:spTgt spid="7"/>
                                        </p:tgtEl>
                                        <p:attrNameLst>
                                          <p:attrName>ppt_x</p:attrName>
                                        </p:attrNameLst>
                                      </p:cBhvr>
                                      <p:tavLst>
                                        <p:tav tm="0">
                                          <p:val>
                                            <p:strVal val="1+#ppt_w/2"/>
                                          </p:val>
                                        </p:tav>
                                        <p:tav tm="100000">
                                          <p:val>
                                            <p:strVal val="#ppt_x"/>
                                          </p:val>
                                        </p:tav>
                                      </p:tavLst>
                                    </p:anim>
                                    <p:anim calcmode="lin" valueType="num">
                                      <p:cBhvr additive="base">
                                        <p:cTn id="28" dur="4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400" fill="hold"/>
                                        <p:tgtEl>
                                          <p:spTgt spid="8"/>
                                        </p:tgtEl>
                                        <p:attrNameLst>
                                          <p:attrName>ppt_x</p:attrName>
                                        </p:attrNameLst>
                                      </p:cBhvr>
                                      <p:tavLst>
                                        <p:tav tm="0">
                                          <p:val>
                                            <p:strVal val="1+#ppt_w/2"/>
                                          </p:val>
                                        </p:tav>
                                        <p:tav tm="100000">
                                          <p:val>
                                            <p:strVal val="#ppt_x"/>
                                          </p:val>
                                        </p:tav>
                                      </p:tavLst>
                                    </p:anim>
                                    <p:anim calcmode="lin" valueType="num">
                                      <p:cBhvr additive="base">
                                        <p:cTn id="32" dur="4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400" fill="hold"/>
                                        <p:tgtEl>
                                          <p:spTgt spid="16"/>
                                        </p:tgtEl>
                                        <p:attrNameLst>
                                          <p:attrName>ppt_x</p:attrName>
                                        </p:attrNameLst>
                                      </p:cBhvr>
                                      <p:tavLst>
                                        <p:tav tm="0">
                                          <p:val>
                                            <p:strVal val="1+#ppt_w/2"/>
                                          </p:val>
                                        </p:tav>
                                        <p:tav tm="100000">
                                          <p:val>
                                            <p:strVal val="#ppt_x"/>
                                          </p:val>
                                        </p:tav>
                                      </p:tavLst>
                                    </p:anim>
                                    <p:anim calcmode="lin" valueType="num">
                                      <p:cBhvr additive="base">
                                        <p:cTn id="38"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17832</TotalTime>
  <Words>2964</Words>
  <Application>Microsoft Macintosh PowerPoint</Application>
  <PresentationFormat>On-screen Show (4:3)</PresentationFormat>
  <Paragraphs>247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Wingdings</vt:lpstr>
      <vt:lpstr>POLI</vt:lpstr>
      <vt:lpstr>Location-Aware and Stateful Serverless Computing on the Edge</vt:lpstr>
      <vt:lpstr>Introduction: Edge Computing</vt:lpstr>
      <vt:lpstr>Data Processing on the Edge</vt:lpstr>
      <vt:lpstr>Not covered use cases</vt:lpstr>
      <vt:lpstr>Novel Contributions</vt:lpstr>
      <vt:lpstr>Design of the new Solution</vt:lpstr>
      <vt:lpstr>The Hierarchy</vt:lpstr>
      <vt:lpstr>The Deployment</vt:lpstr>
      <vt:lpstr>Developer Options</vt:lpstr>
      <vt:lpstr>Example: Road Traffic Monitoring</vt:lpstr>
      <vt:lpstr>Implementation</vt:lpstr>
      <vt:lpstr>Emulation</vt:lpstr>
      <vt:lpstr>Discrete-event Simulation</vt:lpstr>
      <vt:lpstr>Simulation Results</vt:lpstr>
      <vt:lpstr>Simulation Results</vt:lpstr>
      <vt:lpstr>Future Developments</vt:lpstr>
      <vt:lpstr>Conclusions</vt:lpstr>
      <vt:lpstr>PowerPoint Presentation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Dennis Motta</cp:lastModifiedBy>
  <cp:revision>54</cp:revision>
  <dcterms:created xsi:type="dcterms:W3CDTF">2015-05-26T12:27:57Z</dcterms:created>
  <dcterms:modified xsi:type="dcterms:W3CDTF">2021-12-22T16:26:13Z</dcterms:modified>
</cp:coreProperties>
</file>